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303" r:id="rId4"/>
    <p:sldId id="257" r:id="rId5"/>
    <p:sldId id="258" r:id="rId6"/>
    <p:sldId id="297" r:id="rId7"/>
    <p:sldId id="298" r:id="rId8"/>
    <p:sldId id="299" r:id="rId9"/>
    <p:sldId id="300" r:id="rId10"/>
    <p:sldId id="301" r:id="rId11"/>
    <p:sldId id="302" r:id="rId12"/>
    <p:sldId id="304" r:id="rId13"/>
    <p:sldId id="305" r:id="rId14"/>
    <p:sldId id="311" r:id="rId15"/>
    <p:sldId id="306" r:id="rId16"/>
    <p:sldId id="307" r:id="rId17"/>
    <p:sldId id="308" r:id="rId18"/>
    <p:sldId id="312" r:id="rId19"/>
    <p:sldId id="318" r:id="rId20"/>
    <p:sldId id="330" r:id="rId21"/>
    <p:sldId id="319" r:id="rId22"/>
    <p:sldId id="320" r:id="rId23"/>
    <p:sldId id="321" r:id="rId24"/>
    <p:sldId id="322" r:id="rId25"/>
    <p:sldId id="323" r:id="rId26"/>
    <p:sldId id="324" r:id="rId27"/>
    <p:sldId id="331" r:id="rId28"/>
    <p:sldId id="325" r:id="rId29"/>
    <p:sldId id="326" r:id="rId30"/>
    <p:sldId id="327" r:id="rId31"/>
    <p:sldId id="328" r:id="rId32"/>
    <p:sldId id="329" r:id="rId33"/>
    <p:sldId id="291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1318"/>
    <a:srgbClr val="0C49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60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97303-1999-42F8-B377-93503B9D63B9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4D1B8-F1DC-4601-B1A9-33B916746E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366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4D1B8-F1DC-4601-B1A9-33B916746E2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2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7F6E8E-4DF1-4816-9F71-3FBEA67A2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129C2A3-30B9-4A18-90A0-C7301710F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93FFAA-2EEF-491D-B091-0B1E93F37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F6606A-199F-476E-89B0-8786A0F10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0527DB-D8CD-4724-9600-28154C5F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46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34AAFC-F42D-46DB-ABAC-B697F978A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5D95FB-E323-47BE-9012-BEE559E07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6A53ED-02FE-4A6A-BBDF-E687624A3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F7E49E-DF86-4DFD-B8F6-40AEF65AB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92726E-7351-43FD-9E60-CB1FA2821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470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E46F6-8D85-4F4D-8122-7FEDFCDD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44ECA0-D1DE-44DC-825B-F5DB7F8AD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7F5D51-2394-4147-9E8C-CE60D9B4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6F7254-5979-4BB9-BA92-557C30A59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840D04-2D86-4A47-87AA-9D0928AA5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00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7C68D5-EBA4-457B-9E4F-9D8181898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58F1DD-D4F6-41CB-828F-7CB64D79F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D1E4248-990C-4F29-A23F-CD79E60A6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1A5E2F-FB23-453C-A815-9C220FB9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2BCD91-BE7D-4E20-AD89-2714D198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9DCF69-4FB9-4ACA-9983-3B9E4A20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727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9CED2D-D0BF-4FAB-83A1-96A92FB0A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350576-EDAF-41E8-A46C-61AFE8F31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171A07E-530D-4510-9025-550EBC6FA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4FFF566-99E6-4E46-A1ED-AAE5F5FEA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E96C87D-60ED-4293-9611-C26EBE23CC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FCE1697-59D0-4D60-A5B9-2000C4E81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1BE6BEB-063A-45DA-BFB7-C7365B35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C25C18A-4321-4AFF-AB24-3822DF66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75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6B74FA-350D-4DDE-B571-4598CCC89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EBEDEE5-7690-4A9E-9D49-6CE953682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03BE049-C0B6-4065-8AE1-927FCAA27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5C92D77-F4E7-47F6-B8B7-576609F45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184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AB2299B-4BD7-4D5A-A4AD-E8203009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1BD0AC4-1E4C-4228-B978-5CD43AC4C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076644-C0ED-4A95-B3AE-32980241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0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A6DC16-580B-4937-8142-8ADE446A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3CC147-4EAE-4B12-9807-D00007369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6CC971-2C75-4AE8-88AD-4D5C3E873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4CEECE5-796E-4CDD-9F12-FAAB12AD2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17A637-ED79-49D0-A6A0-547AEB8D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D87FD3-16C9-4D3B-88E9-98202234F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86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E1A456-5316-49E6-8E02-51DC592C8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D1455CD-E500-441E-9B21-BD08FD57D4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A972E7-4A9A-4E41-BF2B-7104C2648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1FB009-E5BD-4590-888D-63273F881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DA802F-B67E-4149-BD61-1E08DDA8F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1BC1E1B-F8C3-415F-8A68-2CB857B43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33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F4A28B-283A-4560-9AA1-76E7D8C9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AFFEFF6-03E5-4EC3-8E0C-EC8BDFD55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2D74F5-568C-4CC4-BA74-6134723AF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C666A3-B853-4030-BFF4-FE024A404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73E862-DB6F-420E-845D-26E95F016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674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1193FC1-C8E1-4375-BB60-EC52EBDD83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DBC72F-9D70-4FC6-AD15-D7DF58310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8B7977-1695-465F-9B3F-45AD1CB32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CCEDFB-2E63-4532-9AB8-6189B2120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320945-382D-4375-9EFC-A670D4794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796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&#10;&#10;自动生成的说明">
            <a:extLst>
              <a:ext uri="{FF2B5EF4-FFF2-40B4-BE49-F238E27FC236}">
                <a16:creationId xmlns:a16="http://schemas.microsoft.com/office/drawing/2014/main" id="{133A512F-7935-4AA0-B8EE-327DA99E14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9AEC58-8F05-45A3-900B-EBD7DE406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8F4F430E-61A6-4C9B-AB28-E09461FCB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17E19222-08F1-4F61-ACC2-6E16BB7436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70BAF5-028D-41B3-B9C1-DA2C824DFA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5630356-568D-4951-BB6A-685960A62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59C00A82-D333-4159-817E-9C7380D16DA1}"/>
              </a:ext>
            </a:extLst>
          </p:cNvPr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2F7CF06-2AC1-461F-B3BC-23393E41E73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50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D624B0D-C38A-4A21-9289-4625DBDC6329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71D46B1-BB63-4C6F-B0CE-67B40AD7F8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1B8C26D-FDFA-4BF4-A7CF-B529B7E2DB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98E603D-9283-4A63-8228-31FC2A45BE6E}"/>
              </a:ext>
            </a:extLst>
          </p:cNvPr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1622BD5-1061-4C09-9A14-FD1D2E6AED4C}"/>
              </a:ext>
            </a:extLst>
          </p:cNvPr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27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B2AC7F3C-7382-4A84-A86E-90EDDD72E8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9909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8" name="内容占位符 25">
            <a:extLst>
              <a:ext uri="{FF2B5EF4-FFF2-40B4-BE49-F238E27FC236}">
                <a16:creationId xmlns:a16="http://schemas.microsoft.com/office/drawing/2014/main" id="{3E65EB6F-1E6F-4BA7-9B1A-87394468F9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8484" y="6091547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C851C1A8-2647-4778-B954-91350A3936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8484" y="533759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67E4451-E515-4CD6-9AC2-80FEED5A3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484" y="4121272"/>
            <a:ext cx="77983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EB66B9-CD9A-4406-B82A-B301F0B2B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6192838"/>
            <a:ext cx="3002280" cy="411617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AED13B5-679B-4E26-81FE-6C898B17DE9C}"/>
              </a:ext>
            </a:extLst>
          </p:cNvPr>
          <p:cNvCxnSpPr>
            <a:cxnSpLocks/>
          </p:cNvCxnSpPr>
          <p:nvPr userDrawn="1"/>
        </p:nvCxnSpPr>
        <p:spPr>
          <a:xfrm>
            <a:off x="-80735" y="4049349"/>
            <a:ext cx="12272735" cy="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72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-dar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D36BD71-E314-4A66-99B1-E39EA1F94132}"/>
              </a:ext>
            </a:extLst>
          </p:cNvPr>
          <p:cNvSpPr/>
          <p:nvPr userDrawn="1"/>
        </p:nvSpPr>
        <p:spPr>
          <a:xfrm>
            <a:off x="-19050" y="0"/>
            <a:ext cx="611505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24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id="{98E190D1-AFAC-4AD9-B92E-58B87CBA2BBB}"/>
              </a:ext>
            </a:extLst>
          </p:cNvPr>
          <p:cNvSpPr/>
          <p:nvPr userDrawn="1"/>
        </p:nvSpPr>
        <p:spPr>
          <a:xfrm>
            <a:off x="10515600" y="-25400"/>
            <a:ext cx="1676400" cy="6883400"/>
          </a:xfrm>
          <a:prstGeom prst="triangle">
            <a:avLst>
              <a:gd name="adj" fmla="val 99435"/>
            </a:avLst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/>
            <a:endParaRPr lang="zh-CN" altLang="en-US" dirty="0"/>
          </a:p>
        </p:txBody>
      </p:sp>
      <p:sp>
        <p:nvSpPr>
          <p:cNvPr id="5" name="内容占位符 25">
            <a:extLst>
              <a:ext uri="{FF2B5EF4-FFF2-40B4-BE49-F238E27FC236}">
                <a16:creationId xmlns:a16="http://schemas.microsoft.com/office/drawing/2014/main" id="{96682C4B-F3CB-4913-99B2-00AFB7251F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文本占位符 31">
            <a:extLst>
              <a:ext uri="{FF2B5EF4-FFF2-40B4-BE49-F238E27FC236}">
                <a16:creationId xmlns:a16="http://schemas.microsoft.com/office/drawing/2014/main" id="{B5A17264-04D1-4C02-832A-A1DA9484B0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6FA3F28-F930-4C1E-80F2-90C73C8F30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86D724-0E80-4FBA-8317-A8CE5EF380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53A0ABC-646A-4367-9E96-FFDDE79E6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sp>
        <p:nvSpPr>
          <p:cNvPr id="10" name="图片占位符 6">
            <a:extLst>
              <a:ext uri="{FF2B5EF4-FFF2-40B4-BE49-F238E27FC236}">
                <a16:creationId xmlns:a16="http://schemas.microsoft.com/office/drawing/2014/main" id="{1E4B9AD9-F42C-42B1-BF19-2BD63A06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9400" y="0"/>
            <a:ext cx="6146801" cy="6858000"/>
          </a:xfrm>
          <a:prstGeom prst="parallelogram">
            <a:avLst>
              <a:gd name="adj" fmla="val 2812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763BFF2-1BD6-4E69-9E37-FE80DFEC27A8}"/>
              </a:ext>
            </a:extLst>
          </p:cNvPr>
          <p:cNvCxnSpPr>
            <a:cxnSpLocks/>
          </p:cNvCxnSpPr>
          <p:nvPr userDrawn="1"/>
        </p:nvCxnSpPr>
        <p:spPr>
          <a:xfrm flipH="1">
            <a:off x="5710548" y="-25400"/>
            <a:ext cx="1737055" cy="68834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1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物&#10;&#10;自动生成的说明">
            <a:extLst>
              <a:ext uri="{FF2B5EF4-FFF2-40B4-BE49-F238E27FC236}">
                <a16:creationId xmlns:a16="http://schemas.microsoft.com/office/drawing/2014/main" id="{CA3B2481-2E39-4F26-AD96-B5923670E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10" y="2394097"/>
            <a:ext cx="8047290" cy="2590938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C227DB4D-9A52-41BB-8743-E8038C4138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0763" y="2407580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B2D05E36-F937-40FD-97BB-9372B5AC93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46863" y="4107201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C80367-1D9F-485B-B0F7-7C45899F90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0764" y="3997557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图片占位符 14">
            <a:extLst>
              <a:ext uri="{FF2B5EF4-FFF2-40B4-BE49-F238E27FC236}">
                <a16:creationId xmlns:a16="http://schemas.microsoft.com/office/drawing/2014/main" id="{61CC23B2-BE5F-4680-96CD-C33FF9374D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15726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88FC1A-7F0D-4A9B-AA04-89AD4994A8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4558" y="4706725"/>
            <a:ext cx="3935296" cy="2092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00B84F0-53AC-421B-9FBC-62687BB5AA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1357"/>
            <a:ext cx="2169174" cy="7130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9E27F61-80B1-40C1-B303-E54548F0A0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3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6DC54DA7-8689-4800-BC51-1B5E92F91EBD}"/>
              </a:ext>
            </a:extLst>
          </p:cNvPr>
          <p:cNvGrpSpPr/>
          <p:nvPr userDrawn="1"/>
        </p:nvGrpSpPr>
        <p:grpSpPr>
          <a:xfrm>
            <a:off x="391884" y="2278063"/>
            <a:ext cx="4122059" cy="1462680"/>
            <a:chOff x="304800" y="2709636"/>
            <a:chExt cx="4122059" cy="146268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E59BA01-ADDE-45EC-AD9A-30B45C126EF8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5C4775BF-17D8-45C0-9CB9-425332699B08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0D22151C-5CCD-4390-83DF-F41B623A3BBE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8" name="图片 17" descr="图片包含 建筑物&#10;&#10;自动生成的说明">
                  <a:extLst>
                    <a:ext uri="{FF2B5EF4-FFF2-40B4-BE49-F238E27FC236}">
                      <a16:creationId xmlns:a16="http://schemas.microsoft.com/office/drawing/2014/main" id="{4FA339D9-8197-4F28-8D72-F96BF5158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081911D-2E44-4FD6-A0AD-907AAE52FACB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92C7D20-4DAB-48D5-B9FE-07311B97C222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22A3E5D-FF59-4C7C-A657-F2CE27FAB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9" name="图片占位符 6">
            <a:extLst>
              <a:ext uri="{FF2B5EF4-FFF2-40B4-BE49-F238E27FC236}">
                <a16:creationId xmlns:a16="http://schemas.microsoft.com/office/drawing/2014/main" id="{AF8E3962-2329-4680-827B-C4237CDC52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6001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390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B78DC3B0-6545-47FD-A372-07AD4DF09697}"/>
              </a:ext>
            </a:extLst>
          </p:cNvPr>
          <p:cNvGrpSpPr/>
          <p:nvPr userDrawn="1"/>
        </p:nvGrpSpPr>
        <p:grpSpPr>
          <a:xfrm>
            <a:off x="4034971" y="689970"/>
            <a:ext cx="4122059" cy="1462680"/>
            <a:chOff x="304800" y="2709636"/>
            <a:chExt cx="4122059" cy="146268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499F2E8-30BC-413E-8034-6A7278D4979C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BFD679A7-DAD2-4984-B6F0-7C9ABE4B8F0F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24CD77E-BBF9-4D46-B301-F75D3222F2E0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0" name="图片 9" descr="图片包含 建筑物&#10;&#10;自动生成的说明">
                  <a:extLst>
                    <a:ext uri="{FF2B5EF4-FFF2-40B4-BE49-F238E27FC236}">
                      <a16:creationId xmlns:a16="http://schemas.microsoft.com/office/drawing/2014/main" id="{83E81D97-88FE-44C4-85F5-ABEF155EA0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3959A77-64DA-4694-95C2-AD9E38910645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0512A63-1AB8-442E-BAE6-AF2B98235281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D253681-53B8-4661-A94B-736B46C3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1" name="图片占位符 6">
            <a:extLst>
              <a:ext uri="{FF2B5EF4-FFF2-40B4-BE49-F238E27FC236}">
                <a16:creationId xmlns:a16="http://schemas.microsoft.com/office/drawing/2014/main" id="{D403F116-EFE8-4DEB-B6FE-4D20752B74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240088"/>
            <a:ext cx="12192000" cy="36179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190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33E3E6D-D003-4285-9CD3-F9F948F4D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6149854"/>
            <a:ext cx="12191484" cy="411617"/>
          </a:xfrm>
          <a:prstGeom prst="rect">
            <a:avLst/>
          </a:prstGeom>
        </p:spPr>
      </p:pic>
      <p:pic>
        <p:nvPicPr>
          <p:cNvPr id="13" name="图片 12" descr="文本&#10;&#10;中度可信度描述已自动生成">
            <a:extLst>
              <a:ext uri="{FF2B5EF4-FFF2-40B4-BE49-F238E27FC236}">
                <a16:creationId xmlns:a16="http://schemas.microsoft.com/office/drawing/2014/main" id="{20F80C42-4A81-4868-AA78-9E4FF9811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162" y="263409"/>
            <a:ext cx="2305463" cy="75790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B998610-38B8-4F4F-8E37-98D574A43924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2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8ACCEA9-8D4D-47C1-AFB3-3E215258EFDB}"/>
              </a:ext>
            </a:extLst>
          </p:cNvPr>
          <p:cNvSpPr/>
          <p:nvPr userDrawn="1"/>
        </p:nvSpPr>
        <p:spPr>
          <a:xfrm>
            <a:off x="0" y="0"/>
            <a:ext cx="12191483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7468" y="85609"/>
            <a:ext cx="6895732" cy="53883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034104"/>
            <a:ext cx="11429264" cy="47618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10" name="图片 9" descr="图片包含 户外, 标牌, 黑色&#10;&#10;自动生成的说明">
            <a:extLst>
              <a:ext uri="{FF2B5EF4-FFF2-40B4-BE49-F238E27FC236}">
                <a16:creationId xmlns:a16="http://schemas.microsoft.com/office/drawing/2014/main" id="{62155B61-5059-48B5-87FF-DD4186D229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934C7A-D80F-46AF-9EA9-3274A652C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973" r="3197"/>
          <a:stretch/>
        </p:blipFill>
        <p:spPr>
          <a:xfrm>
            <a:off x="9046840" y="274621"/>
            <a:ext cx="2821309" cy="41161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2A61551-45B8-4979-813A-58420CD05B43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5C5EC2-BF47-4B56-8C74-5186E7035801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F2E2F86-D946-488E-851C-D8455FD8E6B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50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F2A3FF-349C-4A77-B4E4-30B91612AF58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4D43C20-4F27-4C91-AEAA-CF5C31A80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360363"/>
            <a:ext cx="3002280" cy="4116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6616902-5391-4A6F-829E-AD2830E6904C}"/>
              </a:ext>
            </a:extLst>
          </p:cNvPr>
          <p:cNvSpPr/>
          <p:nvPr userDrawn="1"/>
        </p:nvSpPr>
        <p:spPr>
          <a:xfrm>
            <a:off x="360362" y="6446383"/>
            <a:ext cx="11460164" cy="41161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C35A62-787F-4D0F-902F-C6A602FEBB80}"/>
              </a:ext>
            </a:extLst>
          </p:cNvPr>
          <p:cNvSpPr txBox="1"/>
          <p:nvPr userDrawn="1"/>
        </p:nvSpPr>
        <p:spPr>
          <a:xfrm>
            <a:off x="10118489" y="6484482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</a:rPr>
              <a:t>www.sjtu.edu.cn </a:t>
            </a:r>
            <a:endParaRPr lang="zh-CN" altLang="en-US" sz="1400" i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0E292-1289-47A7-B19B-DBEC054F4388}"/>
              </a:ext>
            </a:extLst>
          </p:cNvPr>
          <p:cNvSpPr txBox="1"/>
          <p:nvPr userDrawn="1"/>
        </p:nvSpPr>
        <p:spPr>
          <a:xfrm>
            <a:off x="360364" y="6497182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饮水思源   爱国荣校</a:t>
            </a:r>
          </a:p>
        </p:txBody>
      </p:sp>
    </p:spTree>
    <p:extLst>
      <p:ext uri="{BB962C8B-B14F-4D97-AF65-F5344CB8AC3E}">
        <p14:creationId xmlns:p14="http://schemas.microsoft.com/office/powerpoint/2010/main" val="371995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:a16="http://schemas.microsoft.com/office/drawing/2014/main" id="{2BE1FDF5-4923-43E1-8950-8527649FE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10" y="153238"/>
            <a:ext cx="87963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FD0C4E5-D655-41D1-8AC5-975561F1C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5781221"/>
            <a:ext cx="12191484" cy="41161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EDD1933B-16C3-4999-98BD-F73EBEC916D2}"/>
              </a:ext>
            </a:extLst>
          </p:cNvPr>
          <p:cNvSpPr/>
          <p:nvPr userDrawn="1"/>
        </p:nvSpPr>
        <p:spPr>
          <a:xfrm>
            <a:off x="0" y="321716"/>
            <a:ext cx="360363" cy="723900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53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建筑物, 圆屋顶, 地板&#10;&#10;描述已自动生成">
            <a:extLst>
              <a:ext uri="{FF2B5EF4-FFF2-40B4-BE49-F238E27FC236}">
                <a16:creationId xmlns:a16="http://schemas.microsoft.com/office/drawing/2014/main" id="{B94F3640-73A4-452A-B43A-9C6BC3DA01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E81BD90-8A64-4ED5-A552-F6BD597FB9AE}"/>
              </a:ext>
            </a:extLst>
          </p:cNvPr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33">
            <a:extLst>
              <a:ext uri="{FF2B5EF4-FFF2-40B4-BE49-F238E27FC236}">
                <a16:creationId xmlns:a16="http://schemas.microsoft.com/office/drawing/2014/main" id="{6E06DE62-527A-47C4-87BF-FFC53A66E7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标题 13">
            <a:extLst>
              <a:ext uri="{FF2B5EF4-FFF2-40B4-BE49-F238E27FC236}">
                <a16:creationId xmlns:a16="http://schemas.microsoft.com/office/drawing/2014/main" id="{028BE167-9388-4F73-B56C-D2C5AA5D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04C2BD-8375-4CA5-A006-B014FC0FB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8" name="文本占位符 38">
            <a:extLst>
              <a:ext uri="{FF2B5EF4-FFF2-40B4-BE49-F238E27FC236}">
                <a16:creationId xmlns:a16="http://schemas.microsoft.com/office/drawing/2014/main" id="{E32F64F0-3B16-41D3-A21E-C57551DE70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9005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6" name="图片 15" descr="文本&#10;&#10;描述已自动生成">
            <a:extLst>
              <a:ext uri="{FF2B5EF4-FFF2-40B4-BE49-F238E27FC236}">
                <a16:creationId xmlns:a16="http://schemas.microsoft.com/office/drawing/2014/main" id="{F48AE7D4-DFEE-4825-B27E-30333F4A9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42" y="806450"/>
            <a:ext cx="3841516" cy="2692400"/>
          </a:xfrm>
          <a:prstGeom prst="rect">
            <a:avLst/>
          </a:prstGeom>
        </p:spPr>
      </p:pic>
      <p:sp>
        <p:nvSpPr>
          <p:cNvPr id="17" name="标题 1">
            <a:extLst>
              <a:ext uri="{FF2B5EF4-FFF2-40B4-BE49-F238E27FC236}">
                <a16:creationId xmlns:a16="http://schemas.microsoft.com/office/drawing/2014/main" id="{04CF1101-69DB-4A33-A9E2-33249567E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1313" y="3700057"/>
            <a:ext cx="7561943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40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文本&#10;&#10;中度可信度描述已自动生成">
            <a:extLst>
              <a:ext uri="{FF2B5EF4-FFF2-40B4-BE49-F238E27FC236}">
                <a16:creationId xmlns:a16="http://schemas.microsoft.com/office/drawing/2014/main" id="{5723A9D1-EED7-4450-8C0A-D4F40F2B0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5" y="1918497"/>
            <a:ext cx="4717143" cy="1550721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D828F617-93F6-4A6A-9A46-2F3977BC7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2179233"/>
            <a:ext cx="5613400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</p:spTree>
    <p:extLst>
      <p:ext uri="{BB962C8B-B14F-4D97-AF65-F5344CB8AC3E}">
        <p14:creationId xmlns:p14="http://schemas.microsoft.com/office/powerpoint/2010/main" val="53489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离页连接符 8">
            <a:extLst>
              <a:ext uri="{FF2B5EF4-FFF2-40B4-BE49-F238E27FC236}">
                <a16:creationId xmlns:a16="http://schemas.microsoft.com/office/drawing/2014/main" id="{033EB741-EFF7-4BA9-9D9F-8D39CB76B557}"/>
              </a:ext>
            </a:extLst>
          </p:cNvPr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340CE4CD-6751-47F9-A2C4-46D3B98564CC}"/>
              </a:ext>
            </a:extLst>
          </p:cNvPr>
          <p:cNvSpPr txBox="1">
            <a:spLocks/>
          </p:cNvSpPr>
          <p:nvPr userDrawn="1"/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5400" b="1" kern="1200" spc="6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1" i="0" u="none" strike="noStrike" kern="1200" cap="none" spc="600" normalizeH="0" baseline="0" noProof="0" dirty="0">
              <a:ln>
                <a:noFill/>
              </a:ln>
              <a:solidFill>
                <a:srgbClr val="C8161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F900DEE-6164-48C3-8797-16E7213B07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rgbClr val="ED7D31">
                <a:shade val="45000"/>
                <a:satMod val="135000"/>
              </a:srgb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E9C0F90-B4B1-48B6-B1D3-91ACC9BAE7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B2C31BE-C0C5-4899-948E-BC783E5331C4}"/>
              </a:ext>
            </a:extLst>
          </p:cNvPr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4" name="图片 13" descr="图片包含 建筑物&#10;&#10;自动生成的说明">
            <a:extLst>
              <a:ext uri="{FF2B5EF4-FFF2-40B4-BE49-F238E27FC236}">
                <a16:creationId xmlns:a16="http://schemas.microsoft.com/office/drawing/2014/main" id="{05619C6E-49A8-4320-BAA1-41C03E721E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C8161E">
                <a:tint val="45000"/>
                <a:satMod val="400000"/>
              </a:srgb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sp>
        <p:nvSpPr>
          <p:cNvPr id="15" name="文本占位符 31">
            <a:extLst>
              <a:ext uri="{FF2B5EF4-FFF2-40B4-BE49-F238E27FC236}">
                <a16:creationId xmlns:a16="http://schemas.microsoft.com/office/drawing/2014/main" id="{545C6A52-683F-4BB0-A406-3D050A96C0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4971" y="27622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spc="6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676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06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7CCB117-F88B-4A0E-9DDC-78F99062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615861-F6A8-4577-8322-A7EB11299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538E8A-BB29-422C-A8C4-AB4029826A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78765-80AB-4232-8B24-10519C1517F1}" type="datetimeFigureOut">
              <a:rPr lang="zh-CN" altLang="en-US" smtClean="0"/>
              <a:t>2026/4/15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5F0F22-F7CD-409E-8767-5221ABD6DE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8A46F1-3FB9-4833-9313-CB7E7ACD4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9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55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6771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27" indent="-241927" algn="l" defTabSz="967710" rtl="0" eaLnBrk="1" latinLnBrk="0" hangingPunct="1">
        <a:lnSpc>
          <a:spcPct val="90000"/>
        </a:lnSpc>
        <a:spcBef>
          <a:spcPts val="1058"/>
        </a:spcBef>
        <a:buFontTx/>
        <a:buBlip>
          <a:blip r:embed="rId19"/>
        </a:buBlip>
        <a:defRPr sz="2963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578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540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9637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117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349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734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6120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505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891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2765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55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1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56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41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927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312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983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838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1">
          <p15:clr>
            <a:srgbClr val="F26B43"/>
          </p15:clr>
        </p15:guide>
        <p15:guide id="2" orient="horz" pos="227">
          <p15:clr>
            <a:srgbClr val="F26B43"/>
          </p15:clr>
        </p15:guide>
        <p15:guide id="3" pos="3840">
          <p15:clr>
            <a:srgbClr val="F26B43"/>
          </p15:clr>
        </p15:guide>
        <p15:guide id="4" pos="227">
          <p15:clr>
            <a:srgbClr val="F26B43"/>
          </p15:clr>
        </p15:guide>
        <p15:guide id="5" orient="horz" pos="2041">
          <p15:clr>
            <a:srgbClr val="F26B43"/>
          </p15:clr>
        </p15:guide>
        <p15:guide id="6" pos="7446">
          <p15:clr>
            <a:srgbClr val="F26B43"/>
          </p15:clr>
        </p15:guide>
        <p15:guide id="7" orient="horz" pos="3651">
          <p15:clr>
            <a:srgbClr val="F26B43"/>
          </p15:clr>
        </p15:guide>
        <p15:guide id="8" orient="horz" pos="2514">
          <p15:clr>
            <a:srgbClr val="FDE53C"/>
          </p15:clr>
        </p15:guide>
        <p15:guide id="9" orient="horz" pos="1554">
          <p15:clr>
            <a:srgbClr val="FDE53C"/>
          </p15:clr>
        </p15:guide>
        <p15:guide id="12" pos="2418">
          <p15:clr>
            <a:srgbClr val="A4A3A4"/>
          </p15:clr>
        </p15:guide>
        <p15:guide id="13" pos="4830">
          <p15:clr>
            <a:srgbClr val="A4A3A4"/>
          </p15:clr>
        </p15:guide>
        <p15:guide id="14" orient="horz" pos="1356">
          <p15:clr>
            <a:srgbClr val="A4A3A4"/>
          </p15:clr>
        </p15:guide>
        <p15:guide id="15" orient="horz" pos="27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22.jpg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image" Target="../media/image20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slideLayout" Target="../slideLayouts/slideLayout1.xml"/><Relationship Id="rId40" Type="http://schemas.openxmlformats.org/officeDocument/2006/relationships/image" Target="../media/image19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hyperlink" Target="https://my.sjtu.edu.cn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jpg"/><Relationship Id="rId7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29.png"/><Relationship Id="rId7" Type="http://schemas.openxmlformats.org/officeDocument/2006/relationships/image" Target="../media/image3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y.sjtu.edu.cn/" TargetMode="External"/><Relationship Id="rId5" Type="http://schemas.openxmlformats.org/officeDocument/2006/relationships/image" Target="../media/image20.png"/><Relationship Id="rId4" Type="http://schemas.microsoft.com/office/2007/relationships/hdphoto" Target="../media/hdphoto3.wdp"/><Relationship Id="rId9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26" Type="http://schemas.openxmlformats.org/officeDocument/2006/relationships/tags" Target="../tags/tag62.xml"/><Relationship Id="rId39" Type="http://schemas.openxmlformats.org/officeDocument/2006/relationships/image" Target="../media/image19.png"/><Relationship Id="rId21" Type="http://schemas.openxmlformats.org/officeDocument/2006/relationships/tags" Target="../tags/tag57.xml"/><Relationship Id="rId34" Type="http://schemas.openxmlformats.org/officeDocument/2006/relationships/tags" Target="../tags/tag70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5" Type="http://schemas.openxmlformats.org/officeDocument/2006/relationships/tags" Target="../tags/tag61.xml"/><Relationship Id="rId33" Type="http://schemas.openxmlformats.org/officeDocument/2006/relationships/tags" Target="../tags/tag69.xml"/><Relationship Id="rId38" Type="http://schemas.openxmlformats.org/officeDocument/2006/relationships/image" Target="../media/image22.jpg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29" Type="http://schemas.openxmlformats.org/officeDocument/2006/relationships/tags" Target="../tags/tag65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tags" Target="../tags/tag60.xml"/><Relationship Id="rId32" Type="http://schemas.openxmlformats.org/officeDocument/2006/relationships/tags" Target="../tags/tag68.xml"/><Relationship Id="rId37" Type="http://schemas.openxmlformats.org/officeDocument/2006/relationships/slideLayout" Target="../slideLayouts/slideLayout1.xml"/><Relationship Id="rId40" Type="http://schemas.openxmlformats.org/officeDocument/2006/relationships/image" Target="../media/image20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tags" Target="../tags/tag59.xml"/><Relationship Id="rId28" Type="http://schemas.openxmlformats.org/officeDocument/2006/relationships/tags" Target="../tags/tag64.xml"/><Relationship Id="rId36" Type="http://schemas.openxmlformats.org/officeDocument/2006/relationships/tags" Target="../tags/tag72.xml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31" Type="http://schemas.openxmlformats.org/officeDocument/2006/relationships/tags" Target="../tags/tag67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tags" Target="../tags/tag58.xml"/><Relationship Id="rId27" Type="http://schemas.openxmlformats.org/officeDocument/2006/relationships/tags" Target="../tags/tag63.xml"/><Relationship Id="rId30" Type="http://schemas.openxmlformats.org/officeDocument/2006/relationships/tags" Target="../tags/tag66.xml"/><Relationship Id="rId35" Type="http://schemas.openxmlformats.org/officeDocument/2006/relationships/tags" Target="../tags/tag71.xml"/><Relationship Id="rId8" Type="http://schemas.openxmlformats.org/officeDocument/2006/relationships/tags" Target="../tags/tag44.xml"/><Relationship Id="rId3" Type="http://schemas.openxmlformats.org/officeDocument/2006/relationships/tags" Target="../tags/tag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9.pn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26" Type="http://schemas.openxmlformats.org/officeDocument/2006/relationships/tags" Target="../tags/tag98.xml"/><Relationship Id="rId39" Type="http://schemas.openxmlformats.org/officeDocument/2006/relationships/image" Target="../media/image19.png"/><Relationship Id="rId21" Type="http://schemas.openxmlformats.org/officeDocument/2006/relationships/tags" Target="../tags/tag93.xml"/><Relationship Id="rId34" Type="http://schemas.openxmlformats.org/officeDocument/2006/relationships/tags" Target="../tags/tag106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5" Type="http://schemas.openxmlformats.org/officeDocument/2006/relationships/tags" Target="../tags/tag97.xml"/><Relationship Id="rId33" Type="http://schemas.openxmlformats.org/officeDocument/2006/relationships/tags" Target="../tags/tag105.xml"/><Relationship Id="rId38" Type="http://schemas.openxmlformats.org/officeDocument/2006/relationships/image" Target="../media/image22.jpg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0" Type="http://schemas.openxmlformats.org/officeDocument/2006/relationships/tags" Target="../tags/tag92.xml"/><Relationship Id="rId29" Type="http://schemas.openxmlformats.org/officeDocument/2006/relationships/tags" Target="../tags/tag101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tags" Target="../tags/tag96.xml"/><Relationship Id="rId32" Type="http://schemas.openxmlformats.org/officeDocument/2006/relationships/tags" Target="../tags/tag104.xml"/><Relationship Id="rId37" Type="http://schemas.openxmlformats.org/officeDocument/2006/relationships/slideLayout" Target="../slideLayouts/slideLayout1.xml"/><Relationship Id="rId40" Type="http://schemas.openxmlformats.org/officeDocument/2006/relationships/image" Target="../media/image20.png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23" Type="http://schemas.openxmlformats.org/officeDocument/2006/relationships/tags" Target="../tags/tag95.xml"/><Relationship Id="rId28" Type="http://schemas.openxmlformats.org/officeDocument/2006/relationships/tags" Target="../tags/tag100.xml"/><Relationship Id="rId36" Type="http://schemas.openxmlformats.org/officeDocument/2006/relationships/tags" Target="../tags/tag108.xml"/><Relationship Id="rId10" Type="http://schemas.openxmlformats.org/officeDocument/2006/relationships/tags" Target="../tags/tag82.xml"/><Relationship Id="rId19" Type="http://schemas.openxmlformats.org/officeDocument/2006/relationships/tags" Target="../tags/tag91.xml"/><Relationship Id="rId31" Type="http://schemas.openxmlformats.org/officeDocument/2006/relationships/tags" Target="../tags/tag103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tags" Target="../tags/tag94.xml"/><Relationship Id="rId27" Type="http://schemas.openxmlformats.org/officeDocument/2006/relationships/tags" Target="../tags/tag99.xml"/><Relationship Id="rId30" Type="http://schemas.openxmlformats.org/officeDocument/2006/relationships/tags" Target="../tags/tag102.xml"/><Relationship Id="rId35" Type="http://schemas.openxmlformats.org/officeDocument/2006/relationships/tags" Target="../tags/tag107.xml"/><Relationship Id="rId8" Type="http://schemas.openxmlformats.org/officeDocument/2006/relationships/tags" Target="../tags/tag80.xml"/><Relationship Id="rId3" Type="http://schemas.openxmlformats.org/officeDocument/2006/relationships/tags" Target="../tags/tag7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9.png"/><Relationship Id="rId7" Type="http://schemas.openxmlformats.org/officeDocument/2006/relationships/image" Target="../media/image43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tags" Target="../tags/tag134.xml"/><Relationship Id="rId39" Type="http://schemas.openxmlformats.org/officeDocument/2006/relationships/image" Target="../media/image22.jpg"/><Relationship Id="rId21" Type="http://schemas.openxmlformats.org/officeDocument/2006/relationships/tags" Target="../tags/tag129.xml"/><Relationship Id="rId34" Type="http://schemas.openxmlformats.org/officeDocument/2006/relationships/tags" Target="../tags/tag142.xml"/><Relationship Id="rId7" Type="http://schemas.openxmlformats.org/officeDocument/2006/relationships/tags" Target="../tags/tag115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29" Type="http://schemas.openxmlformats.org/officeDocument/2006/relationships/tags" Target="../tags/tag137.xml"/><Relationship Id="rId41" Type="http://schemas.openxmlformats.org/officeDocument/2006/relationships/image" Target="../media/image20.png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32" Type="http://schemas.openxmlformats.org/officeDocument/2006/relationships/tags" Target="../tags/tag140.xml"/><Relationship Id="rId37" Type="http://schemas.openxmlformats.org/officeDocument/2006/relationships/slideLayout" Target="../slideLayouts/slideLayout1.xml"/><Relationship Id="rId40" Type="http://schemas.openxmlformats.org/officeDocument/2006/relationships/image" Target="../media/image19.png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28" Type="http://schemas.openxmlformats.org/officeDocument/2006/relationships/tags" Target="../tags/tag136.xml"/><Relationship Id="rId36" Type="http://schemas.openxmlformats.org/officeDocument/2006/relationships/tags" Target="../tags/tag144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31" Type="http://schemas.openxmlformats.org/officeDocument/2006/relationships/tags" Target="../tags/tag139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Relationship Id="rId27" Type="http://schemas.openxmlformats.org/officeDocument/2006/relationships/tags" Target="../tags/tag135.xml"/><Relationship Id="rId30" Type="http://schemas.openxmlformats.org/officeDocument/2006/relationships/tags" Target="../tags/tag138.xml"/><Relationship Id="rId35" Type="http://schemas.openxmlformats.org/officeDocument/2006/relationships/tags" Target="../tags/tag143.xml"/><Relationship Id="rId8" Type="http://schemas.openxmlformats.org/officeDocument/2006/relationships/tags" Target="../tags/tag116.xml"/><Relationship Id="rId3" Type="http://schemas.openxmlformats.org/officeDocument/2006/relationships/tags" Target="../tags/tag111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tags" Target="../tags/tag133.xml"/><Relationship Id="rId33" Type="http://schemas.openxmlformats.org/officeDocument/2006/relationships/tags" Target="../tags/tag141.xml"/><Relationship Id="rId38" Type="http://schemas.openxmlformats.org/officeDocument/2006/relationships/notesSlide" Target="../notesSlides/notesSlide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9.png"/><Relationship Id="rId7" Type="http://schemas.openxmlformats.org/officeDocument/2006/relationships/image" Target="../media/image4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9.jpg"/><Relationship Id="rId7" Type="http://schemas.openxmlformats.org/officeDocument/2006/relationships/image" Target="../media/image5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B610C6C-0CC7-4E5E-9859-98D831599F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0" b="19403"/>
          <a:stretch/>
        </p:blipFill>
        <p:spPr bwMode="auto">
          <a:xfrm>
            <a:off x="0" y="2103212"/>
            <a:ext cx="12215443" cy="302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7CFBFEC-915E-4950-A644-1041AEF4F818}"/>
              </a:ext>
            </a:extLst>
          </p:cNvPr>
          <p:cNvSpPr/>
          <p:nvPr/>
        </p:nvSpPr>
        <p:spPr>
          <a:xfrm>
            <a:off x="0" y="2103212"/>
            <a:ext cx="12215444" cy="3027970"/>
          </a:xfrm>
          <a:prstGeom prst="rect">
            <a:avLst/>
          </a:prstGeom>
          <a:solidFill>
            <a:srgbClr val="961318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dirty="0">
              <a:solidFill>
                <a:srgbClr val="FFFFFF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DF24313-FFC2-430D-91F7-47ADD216EFF1}"/>
              </a:ext>
            </a:extLst>
          </p:cNvPr>
          <p:cNvGrpSpPr/>
          <p:nvPr/>
        </p:nvGrpSpPr>
        <p:grpSpPr>
          <a:xfrm>
            <a:off x="5245946" y="5899228"/>
            <a:ext cx="1723549" cy="808868"/>
            <a:chOff x="3415094" y="5753538"/>
            <a:chExt cx="1723549" cy="808868"/>
          </a:xfrm>
        </p:grpSpPr>
        <p:sp>
          <p:nvSpPr>
            <p:cNvPr id="13" name="TextBox 28">
              <a:extLst>
                <a:ext uri="{FF2B5EF4-FFF2-40B4-BE49-F238E27FC236}">
                  <a16:creationId xmlns:a16="http://schemas.microsoft.com/office/drawing/2014/main" id="{FA324A87-30FB-4BC2-B984-554319C04B54}"/>
                </a:ext>
              </a:extLst>
            </p:cNvPr>
            <p:cNvSpPr txBox="1"/>
            <p:nvPr/>
          </p:nvSpPr>
          <p:spPr>
            <a:xfrm>
              <a:off x="3415094" y="5753538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961318"/>
                  </a:solidFill>
                  <a:latin typeface="Arial" panose="020F0502020204030204"/>
                  <a:ea typeface="微软雅黑"/>
                  <a:cs typeface="+mn-ea"/>
                </a:rPr>
                <a:t>校团委组织部</a:t>
              </a:r>
            </a:p>
          </p:txBody>
        </p:sp>
        <p:sp>
          <p:nvSpPr>
            <p:cNvPr id="14" name="TextBox 90">
              <a:extLst>
                <a:ext uri="{FF2B5EF4-FFF2-40B4-BE49-F238E27FC236}">
                  <a16:creationId xmlns:a16="http://schemas.microsoft.com/office/drawing/2014/main" id="{5709D13D-AB98-461E-81FE-1BB869A0AF70}"/>
                </a:ext>
              </a:extLst>
            </p:cNvPr>
            <p:cNvSpPr txBox="1"/>
            <p:nvPr/>
          </p:nvSpPr>
          <p:spPr>
            <a:xfrm>
              <a:off x="3540929" y="6162296"/>
              <a:ext cx="14109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961318"/>
                  </a:solidFill>
                  <a:latin typeface="Arial" panose="020F0502020204030204"/>
                  <a:ea typeface="微软雅黑"/>
                  <a:cs typeface="+mn-ea"/>
                </a:rPr>
                <a:t>2026</a:t>
              </a:r>
              <a:r>
                <a:rPr lang="zh-CN" altLang="en-US" sz="2000" b="1" dirty="0">
                  <a:solidFill>
                    <a:srgbClr val="961318"/>
                  </a:solidFill>
                  <a:latin typeface="Arial" panose="020F0502020204030204"/>
                  <a:ea typeface="微软雅黑"/>
                  <a:cs typeface="+mn-ea"/>
                </a:rPr>
                <a:t>年</a:t>
              </a:r>
              <a:r>
                <a:rPr lang="en-US" altLang="zh-CN" sz="2000" b="1" dirty="0">
                  <a:solidFill>
                    <a:srgbClr val="961318"/>
                  </a:solidFill>
                  <a:latin typeface="Arial" panose="020F0502020204030204"/>
                  <a:ea typeface="微软雅黑"/>
                  <a:cs typeface="+mn-ea"/>
                </a:rPr>
                <a:t>4</a:t>
              </a:r>
              <a:r>
                <a:rPr lang="zh-CN" altLang="en-US" sz="2000" b="1" dirty="0">
                  <a:solidFill>
                    <a:srgbClr val="961318"/>
                  </a:solidFill>
                  <a:latin typeface="Arial" panose="020F0502020204030204"/>
                  <a:ea typeface="微软雅黑"/>
                  <a:cs typeface="+mn-ea"/>
                </a:rPr>
                <a:t>月</a:t>
              </a:r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AA4021FD-30D0-4696-9461-259A8D5F2682}"/>
              </a:ext>
            </a:extLst>
          </p:cNvPr>
          <p:cNvGrpSpPr/>
          <p:nvPr/>
        </p:nvGrpSpPr>
        <p:grpSpPr>
          <a:xfrm>
            <a:off x="1" y="2411799"/>
            <a:ext cx="12215445" cy="2533732"/>
            <a:chOff x="-1504285" y="2557284"/>
            <a:chExt cx="10824150" cy="2533732"/>
          </a:xfrm>
        </p:grpSpPr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0009DA32-3F93-4EFB-818E-2FBCD8E70C8C}"/>
                </a:ext>
              </a:extLst>
            </p:cNvPr>
            <p:cNvSpPr/>
            <p:nvPr/>
          </p:nvSpPr>
          <p:spPr>
            <a:xfrm>
              <a:off x="-333920" y="2557284"/>
              <a:ext cx="846264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B" panose="00020600040101010101" pitchFamily="18" charset="-122"/>
                </a:rPr>
                <a:t>五四评优</a:t>
              </a:r>
              <a:endPara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B" panose="00020600040101010101" pitchFamily="18" charset="-122"/>
              </a:endParaRPr>
            </a:p>
            <a:p>
              <a:pPr algn="ctr"/>
              <a:r>
                <a:rPr lang="zh-CN" altLang="en-US" sz="6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B" panose="00020600040101010101" pitchFamily="18" charset="-122"/>
                </a:rPr>
                <a:t>交我办系统使用说明</a:t>
              </a:r>
            </a:p>
          </p:txBody>
        </p:sp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CEFF6BF9-2690-4CC2-A768-3A535C3F135B}"/>
                </a:ext>
              </a:extLst>
            </p:cNvPr>
            <p:cNvSpPr/>
            <p:nvPr/>
          </p:nvSpPr>
          <p:spPr>
            <a:xfrm>
              <a:off x="-1504285" y="4690906"/>
              <a:ext cx="108241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zh-CN" altLang="en-US" sz="20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48027AC-A80A-498C-A929-FA389283F1D5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-299803" y="5529572"/>
            <a:ext cx="5256126" cy="1"/>
          </a:xfrm>
          <a:prstGeom prst="line">
            <a:avLst/>
          </a:prstGeom>
          <a:noFill/>
          <a:ln w="38100" cap="flat" cmpd="sng" algn="ctr">
            <a:solidFill>
              <a:srgbClr val="961318"/>
            </a:solidFill>
            <a:prstDash val="solid"/>
            <a:miter lim="800000"/>
          </a:ln>
          <a:effectLst/>
        </p:spPr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7469FE4-0A0E-4459-8698-BC49F024B6FF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7235677" y="5529572"/>
            <a:ext cx="5446002" cy="0"/>
          </a:xfrm>
          <a:prstGeom prst="line">
            <a:avLst/>
          </a:prstGeom>
          <a:noFill/>
          <a:ln w="38100" cap="flat" cmpd="sng" algn="ctr">
            <a:solidFill>
              <a:srgbClr val="961318"/>
            </a:solidFill>
            <a:prstDash val="solid"/>
            <a:miter lim="800000"/>
          </a:ln>
          <a:effectLst/>
        </p:spPr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E397D5C7-9E2E-4CF8-9FA4-B1FB071C7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6323" y="5370663"/>
            <a:ext cx="2279354" cy="31781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052536E-0D26-A1E4-924E-74F5027816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200" y="149904"/>
            <a:ext cx="5377042" cy="176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6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F9044-1828-8031-1459-717C3E134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05B8318-7707-98E0-1EC0-A744BDC9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F9685FC-3175-A42C-882F-FBCE6162B5B5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247D0CC-93EE-55E4-8339-C4052E11AF6C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9CF4334D-2940-5D38-84AA-0DDBFFF796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67710" rtl="0" eaLnBrk="1" fontAlgn="auto" latinLnBrk="0" hangingPunct="1">
                  <a:lnSpc>
                    <a:spcPct val="150000"/>
                  </a:lnSpc>
                  <a:spcBef>
                    <a:spcPts val="1058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院系推荐流程</a:t>
                </a: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团支书（班团审核人）审批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0CD1550-2B4F-4EEA-21F8-6A3B67A5CD01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C847E6AF-4CDB-5059-AF42-BBEE31503791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08CB409C-4C3D-F034-0C0A-8421F6F12647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C33901A9-2D76-71D0-F971-ADB05162BB76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D8ACA7C-0C3B-279D-F92D-E43CA7B70AF0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4795351F-9C31-6619-6C01-01AD79698E9D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校级机关负责人审批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FD8F50F5-02E0-3E6F-6861-D4E0A530E6C2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AFE8A96A-BA82-7E46-D6C4-4EA5BC705FD0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1D572E84-8AB0-6463-E2FC-37140CC728D8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824C314A-CC0E-27BF-6A71-4180177EFCDE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B71D00E5-BFE6-E044-1ED7-B0A500A5B9F0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1EB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注：拟推荐人不能同时参与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院系推荐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校级机关或学生组织推荐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，二者只能选其一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5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EAC4B16-203D-4036-B9EF-8D7702CC984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"/>
          <a:stretch/>
        </p:blipFill>
        <p:spPr>
          <a:xfrm>
            <a:off x="0" y="0"/>
            <a:ext cx="5206445" cy="6872990"/>
          </a:xfrm>
          <a:custGeom>
            <a:avLst/>
            <a:gdLst>
              <a:gd name="connsiteX0" fmla="*/ 0 w 5204840"/>
              <a:gd name="connsiteY0" fmla="*/ 0 h 6858000"/>
              <a:gd name="connsiteX1" fmla="*/ 5204840 w 5204840"/>
              <a:gd name="connsiteY1" fmla="*/ 0 h 6858000"/>
              <a:gd name="connsiteX2" fmla="*/ 5204840 w 5204840"/>
              <a:gd name="connsiteY2" fmla="*/ 6858000 h 6858000"/>
              <a:gd name="connsiteX3" fmla="*/ 0 w 52048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4840" h="6858000">
                <a:moveTo>
                  <a:pt x="0" y="0"/>
                </a:moveTo>
                <a:lnTo>
                  <a:pt x="5204840" y="0"/>
                </a:lnTo>
                <a:lnTo>
                  <a:pt x="52048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PA-矩形 8">
            <a:extLst>
              <a:ext uri="{FF2B5EF4-FFF2-40B4-BE49-F238E27FC236}">
                <a16:creationId xmlns:a16="http://schemas.microsoft.com/office/drawing/2014/main" id="{2B204C12-65EE-401A-8DD6-FD1F0FD4E2F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14990" y="0"/>
            <a:ext cx="5209359" cy="6872990"/>
          </a:xfrm>
          <a:prstGeom prst="rect">
            <a:avLst/>
          </a:prstGeom>
          <a:gradFill flip="none" rotWithShape="1">
            <a:gsLst>
              <a:gs pos="0">
                <a:srgbClr val="961318"/>
              </a:gs>
              <a:gs pos="100000">
                <a:srgbClr val="961318">
                  <a:alpha val="62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4" name="PA-组合 20">
            <a:extLst>
              <a:ext uri="{FF2B5EF4-FFF2-40B4-BE49-F238E27FC236}">
                <a16:creationId xmlns:a16="http://schemas.microsoft.com/office/drawing/2014/main" id="{A0268569-66C1-435C-BE78-A13B64A6C86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503258" y="1506205"/>
            <a:ext cx="672405" cy="923330"/>
            <a:chOff x="7138670" y="1012807"/>
            <a:chExt cx="672405" cy="923330"/>
          </a:xfrm>
        </p:grpSpPr>
        <p:sp>
          <p:nvSpPr>
            <p:cNvPr id="5" name="PA-任意多边形 9">
              <a:extLst>
                <a:ext uri="{FF2B5EF4-FFF2-40B4-BE49-F238E27FC236}">
                  <a16:creationId xmlns:a16="http://schemas.microsoft.com/office/drawing/2014/main" id="{1D2B89A4-B489-40E4-BD6A-3960CD9C12E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138670" y="1555752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PA-文本框 13">
              <a:extLst>
                <a:ext uri="{FF2B5EF4-FFF2-40B4-BE49-F238E27FC236}">
                  <a16:creationId xmlns:a16="http://schemas.microsoft.com/office/drawing/2014/main" id="{AB6B2FD9-5114-4F54-A519-404673C6C573}"/>
                </a:ext>
              </a:extLst>
            </p:cNvPr>
            <p:cNvSpPr txBox="1"/>
            <p:nvPr>
              <p:custDataLst>
                <p:tags r:id="rId36"/>
              </p:custDataLst>
            </p:nvPr>
          </p:nvSpPr>
          <p:spPr>
            <a:xfrm>
              <a:off x="7186365" y="1012807"/>
              <a:ext cx="6247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1</a:t>
              </a:r>
              <a:endParaRPr kumimoji="0" lang="zh-CN" altLang="en-US" sz="54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7" name="PA-组合 19">
            <a:extLst>
              <a:ext uri="{FF2B5EF4-FFF2-40B4-BE49-F238E27FC236}">
                <a16:creationId xmlns:a16="http://schemas.microsoft.com/office/drawing/2014/main" id="{7379B91C-35BF-4BE4-9535-EE1AC9A5D91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03258" y="2617813"/>
            <a:ext cx="672405" cy="830997"/>
            <a:chOff x="7138670" y="2490624"/>
            <a:chExt cx="672405" cy="830997"/>
          </a:xfrm>
        </p:grpSpPr>
        <p:sp>
          <p:nvSpPr>
            <p:cNvPr id="8" name="PA-任意多边形 10">
              <a:extLst>
                <a:ext uri="{FF2B5EF4-FFF2-40B4-BE49-F238E27FC236}">
                  <a16:creationId xmlns:a16="http://schemas.microsoft.com/office/drawing/2014/main" id="{AD452DC8-5430-4666-83C9-4F1917438B3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138670" y="2967858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" name="PA-文本框 14">
              <a:extLst>
                <a:ext uri="{FF2B5EF4-FFF2-40B4-BE49-F238E27FC236}">
                  <a16:creationId xmlns:a16="http://schemas.microsoft.com/office/drawing/2014/main" id="{6BDB0EA9-0548-4EC6-89AA-3EED6A18F8C3}"/>
                </a:ext>
              </a:extLst>
            </p:cNvPr>
            <p:cNvSpPr txBox="1"/>
            <p:nvPr>
              <p:custDataLst>
                <p:tags r:id="rId34"/>
              </p:custDataLst>
            </p:nvPr>
          </p:nvSpPr>
          <p:spPr>
            <a:xfrm>
              <a:off x="7186365" y="2490624"/>
              <a:ext cx="624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2</a:t>
              </a:r>
              <a:endParaRPr kumimoji="0" lang="zh-CN" alt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0" name="PA-任意多边形 11">
            <a:extLst>
              <a:ext uri="{FF2B5EF4-FFF2-40B4-BE49-F238E27FC236}">
                <a16:creationId xmlns:a16="http://schemas.microsoft.com/office/drawing/2014/main" id="{4BB2A417-C5A1-4A5C-BED0-25D0690C61D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503258" y="4131791"/>
            <a:ext cx="360050" cy="20252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 h 6858000"/>
              <a:gd name="connsiteX3" fmla="*/ 8438627 w 12192000"/>
              <a:gd name="connsiteY3" fmla="*/ 1 h 6858000"/>
              <a:gd name="connsiteX4" fmla="*/ 12192000 w 12192000"/>
              <a:gd name="connsiteY4" fmla="*/ 5623285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8438627" y="1"/>
                </a:lnTo>
                <a:lnTo>
                  <a:pt x="12192000" y="562328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2000">
                <a:srgbClr val="961318"/>
              </a:gs>
              <a:gs pos="72000">
                <a:srgbClr val="961318">
                  <a:alpha val="40000"/>
                </a:srgbClr>
              </a:gs>
              <a:gs pos="100000">
                <a:srgbClr val="961318">
                  <a:alpha val="0"/>
                </a:srgbClr>
              </a:gs>
            </a:gsLst>
            <a:lin ang="84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1" name="PA-文本框 15">
            <a:extLst>
              <a:ext uri="{FF2B5EF4-FFF2-40B4-BE49-F238E27FC236}">
                <a16:creationId xmlns:a16="http://schemas.microsoft.com/office/drawing/2014/main" id="{DC76E3CF-444F-47C5-8635-3EA872A148C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550953" y="3637087"/>
            <a:ext cx="62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i="1" dirty="0">
                <a:solidFill>
                  <a:srgbClr val="961318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3</a:t>
            </a:r>
            <a:endParaRPr lang="zh-CN" altLang="en-US" sz="4800" b="1" i="1" dirty="0">
              <a:solidFill>
                <a:srgbClr val="961318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12" name="PA-组合 17">
            <a:extLst>
              <a:ext uri="{FF2B5EF4-FFF2-40B4-BE49-F238E27FC236}">
                <a16:creationId xmlns:a16="http://schemas.microsoft.com/office/drawing/2014/main" id="{D04639F8-9268-4B8B-A10A-C5863F2782AB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503258" y="4656362"/>
            <a:ext cx="672405" cy="830997"/>
            <a:chOff x="7138670" y="5303103"/>
            <a:chExt cx="672405" cy="830997"/>
          </a:xfrm>
        </p:grpSpPr>
        <p:sp>
          <p:nvSpPr>
            <p:cNvPr id="13" name="PA-任意多边形 12">
              <a:extLst>
                <a:ext uri="{FF2B5EF4-FFF2-40B4-BE49-F238E27FC236}">
                  <a16:creationId xmlns:a16="http://schemas.microsoft.com/office/drawing/2014/main" id="{D40EF8A2-5138-4505-A20A-97ED20630011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138670" y="5792070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4" name="PA-文本框 16">
              <a:extLst>
                <a:ext uri="{FF2B5EF4-FFF2-40B4-BE49-F238E27FC236}">
                  <a16:creationId xmlns:a16="http://schemas.microsoft.com/office/drawing/2014/main" id="{756D9781-9A72-4791-8460-0C41F380ACC8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7186365" y="5303103"/>
              <a:ext cx="624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4</a:t>
              </a:r>
              <a:endParaRPr kumimoji="0" lang="zh-CN" alt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5" name="PA-文本框 21">
            <a:extLst>
              <a:ext uri="{FF2B5EF4-FFF2-40B4-BE49-F238E27FC236}">
                <a16:creationId xmlns:a16="http://schemas.microsoft.com/office/drawing/2014/main" id="{55579DE2-E3BB-45BB-AB81-3A2464C3602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112164" y="1818317"/>
            <a:ext cx="438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拟推荐人填写在线表单</a:t>
            </a:r>
          </a:p>
        </p:txBody>
      </p:sp>
      <p:sp>
        <p:nvSpPr>
          <p:cNvPr id="16" name="PA-文本框 22">
            <a:extLst>
              <a:ext uri="{FF2B5EF4-FFF2-40B4-BE49-F238E27FC236}">
                <a16:creationId xmlns:a16="http://schemas.microsoft.com/office/drawing/2014/main" id="{29F50445-BEB3-4575-A4C5-74DF25A3BF9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076872" y="2802478"/>
            <a:ext cx="501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院系推荐</a:t>
            </a:r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】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班级团支书审批</a:t>
            </a:r>
          </a:p>
        </p:txBody>
      </p:sp>
      <p:sp>
        <p:nvSpPr>
          <p:cNvPr id="17" name="PA-文本框 23">
            <a:extLst>
              <a:ext uri="{FF2B5EF4-FFF2-40B4-BE49-F238E27FC236}">
                <a16:creationId xmlns:a16="http://schemas.microsoft.com/office/drawing/2014/main" id="{8632A5D8-9CD4-41BD-8DE0-B962F17AD4E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076872" y="3825365"/>
            <a:ext cx="501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机关推荐</a:t>
            </a:r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】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机关负责人审批</a:t>
            </a:r>
          </a:p>
        </p:txBody>
      </p:sp>
      <p:sp>
        <p:nvSpPr>
          <p:cNvPr id="18" name="PA-文本框 24">
            <a:extLst>
              <a:ext uri="{FF2B5EF4-FFF2-40B4-BE49-F238E27FC236}">
                <a16:creationId xmlns:a16="http://schemas.microsoft.com/office/drawing/2014/main" id="{2298B9AD-26DA-4459-B60B-F3FF7803C270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173123" y="4841027"/>
            <a:ext cx="438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院系团委审批、导出信息</a:t>
            </a:r>
          </a:p>
        </p:txBody>
      </p:sp>
      <p:cxnSp>
        <p:nvCxnSpPr>
          <p:cNvPr id="19" name="PA-直接连接符 25">
            <a:extLst>
              <a:ext uri="{FF2B5EF4-FFF2-40B4-BE49-F238E27FC236}">
                <a16:creationId xmlns:a16="http://schemas.microsoft.com/office/drawing/2014/main" id="{28DD5042-4E8C-4A80-9B4D-D9C72C25E23E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5565474" y="4867219"/>
            <a:ext cx="628650" cy="358139"/>
          </a:xfrm>
          <a:prstGeom prst="line">
            <a:avLst/>
          </a:prstGeom>
          <a:noFill/>
          <a:ln w="57150" cap="rnd" cmpd="sng" algn="ctr">
            <a:gradFill>
              <a:gsLst>
                <a:gs pos="0">
                  <a:srgbClr val="FFFFFF">
                    <a:alpha val="77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0" name="PA-直接连接符 26">
            <a:extLst>
              <a:ext uri="{FF2B5EF4-FFF2-40B4-BE49-F238E27FC236}">
                <a16:creationId xmlns:a16="http://schemas.microsoft.com/office/drawing/2014/main" id="{71BDFBCB-9506-4E74-8B20-6B25039A1A6B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6108366" y="5945110"/>
            <a:ext cx="1149834" cy="616027"/>
          </a:xfrm>
          <a:prstGeom prst="line">
            <a:avLst/>
          </a:prstGeom>
          <a:noFill/>
          <a:ln w="63500" cap="rnd" cmpd="sng" algn="ctr">
            <a:gradFill>
              <a:gsLst>
                <a:gs pos="0">
                  <a:srgbClr val="FFFFFF">
                    <a:alpha val="0"/>
                  </a:srgbClr>
                </a:gs>
                <a:gs pos="7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1" name="PA-直接连接符 31">
            <a:extLst>
              <a:ext uri="{FF2B5EF4-FFF2-40B4-BE49-F238E27FC236}">
                <a16:creationId xmlns:a16="http://schemas.microsoft.com/office/drawing/2014/main" id="{A7A01B2C-DF7A-486F-9EB2-9CFD64AC1E0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646099" y="4596709"/>
            <a:ext cx="315585" cy="179789"/>
          </a:xfrm>
          <a:prstGeom prst="line">
            <a:avLst/>
          </a:prstGeom>
          <a:noFill/>
          <a:ln w="69850" cap="rnd" cmpd="sng" algn="ctr">
            <a:gradFill>
              <a:gsLst>
                <a:gs pos="0">
                  <a:srgbClr val="FFFFFF">
                    <a:alpha val="77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2" name="PA-直接连接符 33">
            <a:extLst>
              <a:ext uri="{FF2B5EF4-FFF2-40B4-BE49-F238E27FC236}">
                <a16:creationId xmlns:a16="http://schemas.microsoft.com/office/drawing/2014/main" id="{9EF563EA-9568-4210-B8B2-A3D352821184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970741" y="5579561"/>
            <a:ext cx="574917" cy="277128"/>
          </a:xfrm>
          <a:prstGeom prst="line">
            <a:avLst/>
          </a:prstGeom>
          <a:noFill/>
          <a:ln w="47625" cap="rnd" cmpd="sng" algn="ctr"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3" name="PA-直接连接符 36">
            <a:extLst>
              <a:ext uri="{FF2B5EF4-FFF2-40B4-BE49-F238E27FC236}">
                <a16:creationId xmlns:a16="http://schemas.microsoft.com/office/drawing/2014/main" id="{6444CB41-61E2-4C21-86F7-107C32834A5F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9035548" y="2496875"/>
            <a:ext cx="301333" cy="171668"/>
          </a:xfrm>
          <a:prstGeom prst="line">
            <a:avLst/>
          </a:prstGeom>
          <a:noFill/>
          <a:ln w="47625" cap="rnd" cmpd="sng" algn="ctr">
            <a:gradFill>
              <a:gsLst>
                <a:gs pos="0">
                  <a:srgbClr val="FFFFFF">
                    <a:alpha val="74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F5A5656-D7ED-4D22-AB95-ED7A043B2C08}"/>
              </a:ext>
            </a:extLst>
          </p:cNvPr>
          <p:cNvGrpSpPr/>
          <p:nvPr/>
        </p:nvGrpSpPr>
        <p:grpSpPr>
          <a:xfrm>
            <a:off x="357611" y="1592658"/>
            <a:ext cx="4378398" cy="3207306"/>
            <a:chOff x="1043940" y="2140627"/>
            <a:chExt cx="4000500" cy="2930484"/>
          </a:xfrm>
        </p:grpSpPr>
        <p:sp>
          <p:nvSpPr>
            <p:cNvPr id="25" name="PA-右中括号 1">
              <a:extLst>
                <a:ext uri="{FF2B5EF4-FFF2-40B4-BE49-F238E27FC236}">
                  <a16:creationId xmlns:a16="http://schemas.microsoft.com/office/drawing/2014/main" id="{327357D4-D13F-4CB2-9302-78B1192DE75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rot="16200000">
              <a:off x="2712720" y="1310047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srgbClr val="000000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6" name="PA-右中括号 3">
              <a:extLst>
                <a:ext uri="{FF2B5EF4-FFF2-40B4-BE49-F238E27FC236}">
                  <a16:creationId xmlns:a16="http://schemas.microsoft.com/office/drawing/2014/main" id="{329C438D-3D92-43AC-902A-FF28FB72C69B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 rot="5400000" flipV="1">
              <a:off x="2712720" y="3577591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000000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7" name="PA-矩形 4">
              <a:extLst>
                <a:ext uri="{FF2B5EF4-FFF2-40B4-BE49-F238E27FC236}">
                  <a16:creationId xmlns:a16="http://schemas.microsoft.com/office/drawing/2014/main" id="{AD79B80D-AB87-4508-9E63-E51C2248339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43940" y="2951479"/>
              <a:ext cx="4000500" cy="1087120"/>
            </a:xfrm>
            <a:prstGeom prst="rect">
              <a:avLst/>
            </a:prstGeom>
            <a:solidFill>
              <a:srgbClr val="FFFFFF">
                <a:alpha val="55000"/>
              </a:srgbClr>
            </a:solidFill>
            <a:ln w="12700" cap="flat" cmpd="sng" algn="ctr">
              <a:gradFill>
                <a:gsLst>
                  <a:gs pos="0">
                    <a:srgbClr val="00723E">
                      <a:lumMod val="5000"/>
                      <a:lumOff val="95000"/>
                    </a:srgbClr>
                  </a:gs>
                  <a:gs pos="69400">
                    <a:srgbClr val="FAFFFD">
                      <a:alpha val="33000"/>
                    </a:srgbClr>
                  </a:gs>
                  <a:gs pos="32000">
                    <a:srgbClr val="F3FFFA">
                      <a:alpha val="0"/>
                    </a:srgbClr>
                  </a:gs>
                  <a:gs pos="100000">
                    <a:srgbClr val="FFFFFF">
                      <a:alpha val="94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8" name="PA-文本框 5">
              <a:extLst>
                <a:ext uri="{FF2B5EF4-FFF2-40B4-BE49-F238E27FC236}">
                  <a16:creationId xmlns:a16="http://schemas.microsoft.com/office/drawing/2014/main" id="{076DD45A-26FA-452F-B045-E808C697236A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1993900" y="2986360"/>
              <a:ext cx="2100580" cy="1168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zh-CN" altLang="en-US" sz="6600" b="1" kern="0" dirty="0">
                  <a:solidFill>
                    <a:srgbClr val="FFFFFF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29" name="PA-文本框 6">
              <a:extLst>
                <a:ext uri="{FF2B5EF4-FFF2-40B4-BE49-F238E27FC236}">
                  <a16:creationId xmlns:a16="http://schemas.microsoft.com/office/drawing/2014/main" id="{F83B43A1-8C15-4090-9C8E-EF661F8337D0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2094230" y="4223504"/>
              <a:ext cx="1899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CONTEXT</a:t>
              </a:r>
              <a:endParaRPr lang="zh-CN" altLang="en-US" kern="0" dirty="0">
                <a:solidFill>
                  <a:srgbClr val="FFFFFF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30" name="PA-直接连接符 42">
              <a:extLst>
                <a:ext uri="{FF2B5EF4-FFF2-40B4-BE49-F238E27FC236}">
                  <a16:creationId xmlns:a16="http://schemas.microsoft.com/office/drawing/2014/main" id="{6B227A59-B4DB-41F0-B9C4-57F31938BEAB}"/>
                </a:ext>
              </a:extLst>
            </p:cNvPr>
            <p:cNvCxnSpPr>
              <a:cxnSpLocks/>
            </p:cNvCxnSpPr>
            <p:nvPr>
              <p:custDataLst>
                <p:tags r:id="rId22"/>
              </p:custDataLst>
            </p:nvPr>
          </p:nvCxnSpPr>
          <p:spPr>
            <a:xfrm>
              <a:off x="2170176" y="4174352"/>
              <a:ext cx="1737360" cy="0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grpSp>
          <p:nvGrpSpPr>
            <p:cNvPr id="31" name="PA-组合 54">
              <a:extLst>
                <a:ext uri="{FF2B5EF4-FFF2-40B4-BE49-F238E27FC236}">
                  <a16:creationId xmlns:a16="http://schemas.microsoft.com/office/drawing/2014/main" id="{166607FA-DA42-441F-A1EE-59C9257696C9}"/>
                </a:ext>
              </a:extLst>
            </p:cNvPr>
            <p:cNvGrpSpPr/>
            <p:nvPr>
              <p:custDataLst>
                <p:tags r:id="rId23"/>
              </p:custDataLst>
            </p:nvPr>
          </p:nvGrpSpPr>
          <p:grpSpPr>
            <a:xfrm>
              <a:off x="4200650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6" name="PA-直接连接符 47">
                <a:extLst>
                  <a:ext uri="{FF2B5EF4-FFF2-40B4-BE49-F238E27FC236}">
                    <a16:creationId xmlns:a16="http://schemas.microsoft.com/office/drawing/2014/main" id="{FCEC6882-F840-4014-B2A7-101261D52020}"/>
                  </a:ext>
                </a:extLst>
              </p:cNvPr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" name="PA-直接连接符 48">
                <a:extLst>
                  <a:ext uri="{FF2B5EF4-FFF2-40B4-BE49-F238E27FC236}">
                    <a16:creationId xmlns:a16="http://schemas.microsoft.com/office/drawing/2014/main" id="{F4EE93C7-18D7-4D8E-A35B-F8BA76C7BF4F}"/>
                  </a:ext>
                </a:extLst>
              </p:cNvPr>
              <p:cNvCxnSpPr>
                <a:cxnSpLocks/>
              </p:cNvCxnSpPr>
              <p:nvPr>
                <p:custDataLst>
                  <p:tags r:id="rId29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" name="PA-直接连接符 49">
                <a:extLst>
                  <a:ext uri="{FF2B5EF4-FFF2-40B4-BE49-F238E27FC236}">
                    <a16:creationId xmlns:a16="http://schemas.microsoft.com/office/drawing/2014/main" id="{FB31ADB9-DB14-4C54-95BE-75E0DE74B225}"/>
                  </a:ext>
                </a:extLst>
              </p:cNvPr>
              <p:cNvCxnSpPr>
                <a:cxnSpLocks/>
              </p:cNvCxnSpPr>
              <p:nvPr>
                <p:custDataLst>
                  <p:tags r:id="rId30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32" name="PA-组合 55">
              <a:extLst>
                <a:ext uri="{FF2B5EF4-FFF2-40B4-BE49-F238E27FC236}">
                  <a16:creationId xmlns:a16="http://schemas.microsoft.com/office/drawing/2014/main" id="{92F7E281-EFA2-434B-84F2-DECE12213101}"/>
                </a:ext>
              </a:extLst>
            </p:cNvPr>
            <p:cNvGrpSpPr/>
            <p:nvPr>
              <p:custDataLst>
                <p:tags r:id="rId24"/>
              </p:custDataLst>
            </p:nvPr>
          </p:nvGrpSpPr>
          <p:grpSpPr>
            <a:xfrm flipH="1">
              <a:off x="1665733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3" name="PA-直接连接符 56">
                <a:extLst>
                  <a:ext uri="{FF2B5EF4-FFF2-40B4-BE49-F238E27FC236}">
                    <a16:creationId xmlns:a16="http://schemas.microsoft.com/office/drawing/2014/main" id="{1C07DD91-64DD-49D2-B36C-2AF0037A613C}"/>
                  </a:ext>
                </a:extLst>
              </p:cNvPr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PA-直接连接符 57">
                <a:extLst>
                  <a:ext uri="{FF2B5EF4-FFF2-40B4-BE49-F238E27FC236}">
                    <a16:creationId xmlns:a16="http://schemas.microsoft.com/office/drawing/2014/main" id="{C033BCBB-E888-48BC-A19C-D005E349DFBF}"/>
                  </a:ext>
                </a:extLst>
              </p:cNvPr>
              <p:cNvCxnSpPr>
                <a:cxnSpLocks/>
              </p:cNvCxnSpPr>
              <p:nvPr>
                <p:custDataLst>
                  <p:tags r:id="rId26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5" name="PA-直接连接符 58">
                <a:extLst>
                  <a:ext uri="{FF2B5EF4-FFF2-40B4-BE49-F238E27FC236}">
                    <a16:creationId xmlns:a16="http://schemas.microsoft.com/office/drawing/2014/main" id="{29CE446F-12C5-4B42-A87C-7A45730ACEDA}"/>
                  </a:ext>
                </a:extLst>
              </p:cNvPr>
              <p:cNvCxnSpPr>
                <a:cxnSpLocks/>
              </p:cNvCxnSpPr>
              <p:nvPr>
                <p:custDataLst>
                  <p:tags r:id="rId27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10BF1508-84D0-442F-8DE0-B617CC9E22D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7257" y="6440716"/>
            <a:ext cx="2293308" cy="31976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8AA6F022-7106-BB32-9172-F1260718AE6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62708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D8691DC7-6643-4A2F-9427-10140D8987EA}"/>
              </a:ext>
            </a:extLst>
          </p:cNvPr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3E821759-A998-4D5F-974A-3320B0933293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A18E9889-62AA-4338-8271-C17E55C14772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EB0E8C80-DB97-4366-BE05-98123D1272FD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A09C8DC-09EC-4F71-993F-91F813E4100C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4DB86027-BAB3-49B9-AD7D-4EF631935FF6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拟推荐人填写表单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C556D5B3-C16B-A80E-9EF9-835254F89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3">
            <a:extLst>
              <a:ext uri="{FF2B5EF4-FFF2-40B4-BE49-F238E27FC236}">
                <a16:creationId xmlns:a16="http://schemas.microsoft.com/office/drawing/2014/main" id="{9D6AE3D0-7AD6-3D78-4689-03E3A53E65B3}"/>
              </a:ext>
            </a:extLst>
          </p:cNvPr>
          <p:cNvSpPr txBox="1">
            <a:spLocks/>
          </p:cNvSpPr>
          <p:nvPr/>
        </p:nvSpPr>
        <p:spPr>
          <a:xfrm>
            <a:off x="245386" y="923260"/>
            <a:ext cx="8968010" cy="28241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端）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（打印须使用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端）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 https://my.sjtu.edu.cn/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本次评优提供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优秀团员、优秀团干部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评选的线上审批通道</a:t>
            </a:r>
          </a:p>
          <a:p>
            <a:pPr marL="457200" indent="-457200">
              <a:lnSpc>
                <a:spcPct val="150000"/>
              </a:lnSpc>
              <a:buFont typeface="+mj-ea"/>
              <a:buAutoNum type="circleNumDbPlain" startAt="2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使用交大</a:t>
            </a:r>
            <a:r>
              <a:rPr lang="en-US" altLang="zh-CN" sz="24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账号登陆，进行表单填写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+mj-ea"/>
              <a:buAutoNum type="circleNumDbPlain" startAt="2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搜索服务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评优评选申报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勾选“我已阅读并知晓”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开始办理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273B19-128B-A679-B74D-0AE06112CF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3949" y="942051"/>
            <a:ext cx="1476581" cy="55252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52" name="组合 51">
            <a:extLst>
              <a:ext uri="{FF2B5EF4-FFF2-40B4-BE49-F238E27FC236}">
                <a16:creationId xmlns:a16="http://schemas.microsoft.com/office/drawing/2014/main" id="{ECAD95EB-9CBC-B4D5-B4FC-8582C7AB0F78}"/>
              </a:ext>
            </a:extLst>
          </p:cNvPr>
          <p:cNvGrpSpPr/>
          <p:nvPr/>
        </p:nvGrpSpPr>
        <p:grpSpPr>
          <a:xfrm>
            <a:off x="5254883" y="4214557"/>
            <a:ext cx="3855333" cy="2132697"/>
            <a:chOff x="2413907" y="3929234"/>
            <a:chExt cx="4525736" cy="2352664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6F778A9A-F900-53AA-B6B8-2E7EADF9A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907" y="3929234"/>
              <a:ext cx="4525736" cy="2352664"/>
            </a:xfrm>
            <a:prstGeom prst="rect">
              <a:avLst/>
            </a:prstGeom>
          </p:spPr>
        </p:pic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3C9432D6-4D98-4D9F-1C90-0401E236602F}"/>
                </a:ext>
              </a:extLst>
            </p:cNvPr>
            <p:cNvSpPr/>
            <p:nvPr/>
          </p:nvSpPr>
          <p:spPr>
            <a:xfrm>
              <a:off x="2710243" y="5862297"/>
              <a:ext cx="1966532" cy="37205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29886AE5-339C-E126-3530-D96B5040E746}"/>
              </a:ext>
            </a:extLst>
          </p:cNvPr>
          <p:cNvGrpSpPr/>
          <p:nvPr/>
        </p:nvGrpSpPr>
        <p:grpSpPr>
          <a:xfrm>
            <a:off x="9213396" y="886605"/>
            <a:ext cx="2760745" cy="5948747"/>
            <a:chOff x="8881526" y="889948"/>
            <a:chExt cx="2760745" cy="5948747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53E7B9EB-7DAD-D06E-07D4-6303DAD64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1527" y="889948"/>
              <a:ext cx="2760744" cy="5948747"/>
            </a:xfrm>
            <a:prstGeom prst="rect">
              <a:avLst/>
            </a:prstGeom>
          </p:spPr>
        </p:pic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64122408-15ED-C2CF-DFF5-E066C84B837F}"/>
                </a:ext>
              </a:extLst>
            </p:cNvPr>
            <p:cNvSpPr/>
            <p:nvPr/>
          </p:nvSpPr>
          <p:spPr>
            <a:xfrm>
              <a:off x="9589882" y="5531020"/>
              <a:ext cx="1415576" cy="33127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DE9584AC-AD69-6B79-8FE2-F2E8A48A097D}"/>
                </a:ext>
              </a:extLst>
            </p:cNvPr>
            <p:cNvSpPr/>
            <p:nvPr/>
          </p:nvSpPr>
          <p:spPr>
            <a:xfrm>
              <a:off x="8881526" y="6350597"/>
              <a:ext cx="2760743" cy="43242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3" name="图片 52">
            <a:extLst>
              <a:ext uri="{FF2B5EF4-FFF2-40B4-BE49-F238E27FC236}">
                <a16:creationId xmlns:a16="http://schemas.microsoft.com/office/drawing/2014/main" id="{B795F290-C57F-7C8E-3FD9-A0BABFB5F5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544" y="3722720"/>
            <a:ext cx="4328789" cy="2902945"/>
          </a:xfrm>
          <a:prstGeom prst="rect">
            <a:avLst/>
          </a:prstGeom>
        </p:spPr>
      </p:pic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7A5985AC-54D4-9C08-C805-6C75992A8D2E}"/>
              </a:ext>
            </a:extLst>
          </p:cNvPr>
          <p:cNvCxnSpPr>
            <a:cxnSpLocks/>
          </p:cNvCxnSpPr>
          <p:nvPr/>
        </p:nvCxnSpPr>
        <p:spPr>
          <a:xfrm>
            <a:off x="5149511" y="3809780"/>
            <a:ext cx="0" cy="29538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858F6D8F-811F-A596-52F0-B32B12A60B6D}"/>
              </a:ext>
            </a:extLst>
          </p:cNvPr>
          <p:cNvSpPr/>
          <p:nvPr/>
        </p:nvSpPr>
        <p:spPr>
          <a:xfrm>
            <a:off x="2213811" y="6048326"/>
            <a:ext cx="818147" cy="4666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CDFD2E5-329B-1952-4069-DF0F8D53CA1B}"/>
              </a:ext>
            </a:extLst>
          </p:cNvPr>
          <p:cNvSpPr txBox="1"/>
          <p:nvPr/>
        </p:nvSpPr>
        <p:spPr>
          <a:xfrm>
            <a:off x="7262760" y="6506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手机端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E30833B-3CBB-8A67-0765-1B4CDABE6A66}"/>
              </a:ext>
            </a:extLst>
          </p:cNvPr>
          <p:cNvSpPr txBox="1"/>
          <p:nvPr/>
        </p:nvSpPr>
        <p:spPr>
          <a:xfrm>
            <a:off x="2259169" y="6546853"/>
            <a:ext cx="965293" cy="368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</a:p>
        </p:txBody>
      </p:sp>
    </p:spTree>
    <p:extLst>
      <p:ext uri="{BB962C8B-B14F-4D97-AF65-F5344CB8AC3E}">
        <p14:creationId xmlns:p14="http://schemas.microsoft.com/office/powerpoint/2010/main" val="1384352866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4E8E78-26A0-FA41-88FD-44ADA91E0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D9C6EF1C-5CBC-481E-D794-7951DDA25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73" y="2662437"/>
            <a:ext cx="8370219" cy="2380128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820C7723-1FD0-9FD3-969B-182315CDE139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A2A5BF4-7B2B-47F5-0869-B22D93074BD1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A06EE9D6-9BCD-E39B-68DB-1EB25D146E9C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7D89F126-8409-4BBC-A81A-F65254A48521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C2ED8E9-19BC-6B3A-8545-3ACCAFB0B998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358D623C-110D-18B3-FEE8-5EBEDAA32523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拟推荐人填写表单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89A8D03-FF23-365A-5338-BC40E25E2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4974E095-1395-87E9-59DD-6FA7C32F7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11" name="内容占位符 3">
            <a:extLst>
              <a:ext uri="{FF2B5EF4-FFF2-40B4-BE49-F238E27FC236}">
                <a16:creationId xmlns:a16="http://schemas.microsoft.com/office/drawing/2014/main" id="{61963726-E873-929D-9865-D867CE2C7552}"/>
              </a:ext>
            </a:extLst>
          </p:cNvPr>
          <p:cNvSpPr txBox="1"/>
          <p:nvPr/>
        </p:nvSpPr>
        <p:spPr>
          <a:xfrm>
            <a:off x="392209" y="818164"/>
            <a:ext cx="9992762" cy="625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姓名、学号、所在学院等信息均为自动读取，无需填写）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内容占位符 3">
            <a:extLst>
              <a:ext uri="{FF2B5EF4-FFF2-40B4-BE49-F238E27FC236}">
                <a16:creationId xmlns:a16="http://schemas.microsoft.com/office/drawing/2014/main" id="{73F95EB3-D8C4-1195-0164-0B62047A7BDF}"/>
              </a:ext>
            </a:extLst>
          </p:cNvPr>
          <p:cNvSpPr txBox="1"/>
          <p:nvPr/>
        </p:nvSpPr>
        <p:spPr>
          <a:xfrm>
            <a:off x="392209" y="1571458"/>
            <a:ext cx="10825520" cy="917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首先选择推荐来源：院系推荐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校级机关或者学生组织推荐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其次选择推荐类别：优秀团员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优秀团干部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内容占位符 3">
            <a:extLst>
              <a:ext uri="{FF2B5EF4-FFF2-40B4-BE49-F238E27FC236}">
                <a16:creationId xmlns:a16="http://schemas.microsoft.com/office/drawing/2014/main" id="{A81F6228-DD2E-85DD-4B52-B4B09DC8F187}"/>
              </a:ext>
            </a:extLst>
          </p:cNvPr>
          <p:cNvSpPr txBox="1"/>
          <p:nvPr/>
        </p:nvSpPr>
        <p:spPr>
          <a:xfrm>
            <a:off x="-336695" y="5244912"/>
            <a:ext cx="13008911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推荐（含院系学生组织），选择推荐来源“院系推荐”，</a:t>
            </a:r>
            <a:r>
              <a:rPr lang="zh-CN" altLang="en-US" sz="2300">
                <a:latin typeface="微软雅黑" panose="020B0503020204020204" pitchFamily="34" charset="-122"/>
                <a:ea typeface="微软雅黑" panose="020B0503020204020204" pitchFamily="34" charset="-122"/>
              </a:rPr>
              <a:t>默认为</a:t>
            </a:r>
            <a:r>
              <a:rPr lang="en-US" altLang="zh-CN" sz="230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学籍所在院系</a:t>
            </a:r>
            <a:r>
              <a:rPr lang="en-US" altLang="zh-CN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由校级机关</a:t>
            </a:r>
            <a:r>
              <a:rPr lang="zh-CN" altLang="en-US" sz="2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或学生</a:t>
            </a:r>
            <a:r>
              <a:rPr lang="en-US" altLang="zh-CN" sz="2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推荐，选择相应来源，在推荐单位中选择组织、机构名称。</a:t>
            </a:r>
            <a:endParaRPr lang="en-US" altLang="zh-CN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9BB441B-9575-A53A-A423-5B83AC1F5397}"/>
              </a:ext>
            </a:extLst>
          </p:cNvPr>
          <p:cNvSpPr/>
          <p:nvPr/>
        </p:nvSpPr>
        <p:spPr>
          <a:xfrm>
            <a:off x="2416629" y="4396432"/>
            <a:ext cx="2390353" cy="646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F6B57D4-8856-4C45-17CB-F4C5135552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4349" y="2935063"/>
            <a:ext cx="2367806" cy="85110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9962869-55C3-36F8-F7CC-CC965876F9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4349" y="3981071"/>
            <a:ext cx="2367806" cy="83072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7513454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7D945A-2DC3-69F3-4BDE-67562666F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B18D17F8-0559-FCCE-5E00-BD8A8A64029C}"/>
              </a:ext>
            </a:extLst>
          </p:cNvPr>
          <p:cNvGrpSpPr/>
          <p:nvPr/>
        </p:nvGrpSpPr>
        <p:grpSpPr>
          <a:xfrm>
            <a:off x="335361" y="116633"/>
            <a:ext cx="11521279" cy="693041"/>
            <a:chOff x="335361" y="116633"/>
            <a:chExt cx="11521279" cy="69304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EFCF5E1-DD95-833B-D14F-E0B7764C1131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563107C6-4F20-8BA6-99B4-B7D701CB86F5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09DC8D9E-E6A2-35E4-069B-A4061C74E51D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4AFB492-971B-E43E-55A3-C0F33BD2B0B3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E29C80F8-B7D6-CD95-8E24-C3A688F4EC00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拟推荐人填写表单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087CD53D-5D98-BF12-AC26-519908C63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276FEB7-8DE5-524A-1558-B64EFB3F0E1A}"/>
              </a:ext>
            </a:extLst>
          </p:cNvPr>
          <p:cNvSpPr txBox="1"/>
          <p:nvPr/>
        </p:nvSpPr>
        <p:spPr>
          <a:xfrm>
            <a:off x="838949" y="1459532"/>
            <a:ext cx="847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：共青团员、中共预备党员、中共党员、群众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845B76-62D3-4DBE-D43D-6698DF3D72A5}"/>
              </a:ext>
            </a:extLst>
          </p:cNvPr>
          <p:cNvSpPr txBox="1"/>
          <p:nvPr/>
        </p:nvSpPr>
        <p:spPr>
          <a:xfrm>
            <a:off x="1437270" y="1859463"/>
            <a:ext cx="10553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优秀团员：我校年龄在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周岁以下（即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1998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以后出生）的共青团员（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年春季入学、春季毕业及团组织关系不在我校的团员不纳入评比范围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F97230-916E-12D0-73D4-AD693C30B694}"/>
              </a:ext>
            </a:extLst>
          </p:cNvPr>
          <p:cNvSpPr txBox="1"/>
          <p:nvPr/>
        </p:nvSpPr>
        <p:spPr>
          <a:xfrm>
            <a:off x="1437269" y="2514358"/>
            <a:ext cx="10553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优秀团干部：在我校各级团组织中担任职务。超过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周岁参评的团干部必须是中共党员或中共预备党员（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优秀团干部和优秀团员不可同时申请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B2E687-419F-448D-2552-AF88C5B628C0}"/>
              </a:ext>
            </a:extLst>
          </p:cNvPr>
          <p:cNvSpPr txBox="1"/>
          <p:nvPr/>
        </p:nvSpPr>
        <p:spPr>
          <a:xfrm>
            <a:off x="855278" y="3192745"/>
            <a:ext cx="9259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担任职务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：班团支部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学生组织所担任职务，若没有则填“无”；</a:t>
            </a:r>
          </a:p>
        </p:txBody>
      </p:sp>
      <p:sp>
        <p:nvSpPr>
          <p:cNvPr id="16" name="内容占位符 3">
            <a:extLst>
              <a:ext uri="{FF2B5EF4-FFF2-40B4-BE49-F238E27FC236}">
                <a16:creationId xmlns:a16="http://schemas.microsoft.com/office/drawing/2014/main" id="{7357F2ED-7CE3-335D-9D93-148EBA7866DC}"/>
              </a:ext>
            </a:extLst>
          </p:cNvPr>
          <p:cNvSpPr txBox="1"/>
          <p:nvPr/>
        </p:nvSpPr>
        <p:spPr>
          <a:xfrm>
            <a:off x="392209" y="818164"/>
            <a:ext cx="9992762" cy="625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74D5EA5-2011-3B54-2D4C-ED93419BAB36}"/>
              </a:ext>
            </a:extLst>
          </p:cNvPr>
          <p:cNvSpPr txBox="1"/>
          <p:nvPr/>
        </p:nvSpPr>
        <p:spPr>
          <a:xfrm>
            <a:off x="422847" y="5159999"/>
            <a:ext cx="112145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团支书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由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推荐（含院系学生组织），必须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填写团支书（班团审核人）姓名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，否则将无法进入下一步审核环节。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defRPr/>
            </a:pP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由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校级机关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或学生</a:t>
            </a:r>
            <a:r>
              <a:rPr kumimoji="0" lang="en-US" altLang="zh-CN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推荐，选择相应来源后会自动匹配对应的机关负责人，不由团支书（班团审核人）进行审核。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9320FFE-A21E-750C-0521-14D8B4C8DE2C}"/>
              </a:ext>
            </a:extLst>
          </p:cNvPr>
          <p:cNvGrpSpPr/>
          <p:nvPr/>
        </p:nvGrpSpPr>
        <p:grpSpPr>
          <a:xfrm>
            <a:off x="954434" y="3678017"/>
            <a:ext cx="8599190" cy="1561905"/>
            <a:chOff x="856803" y="2865748"/>
            <a:chExt cx="8599190" cy="1561905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2CD67F6E-B833-9FFA-97D7-CE5872D8D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6803" y="2865748"/>
              <a:ext cx="6990476" cy="1561905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B6115A2-AB8A-4955-BACC-7929E35B0233}"/>
                </a:ext>
              </a:extLst>
            </p:cNvPr>
            <p:cNvSpPr/>
            <p:nvPr/>
          </p:nvSpPr>
          <p:spPr>
            <a:xfrm>
              <a:off x="1675105" y="3709208"/>
              <a:ext cx="2812054" cy="311308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395E7D09-955C-1D3A-AD44-E6585EB0F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12768" y="3568390"/>
              <a:ext cx="2943225" cy="847725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368B8CA2-BBD8-2CBA-648C-63AFCEE6CBB2}"/>
                </a:ext>
              </a:extLst>
            </p:cNvPr>
            <p:cNvCxnSpPr>
              <a:cxnSpLocks/>
              <a:stCxn id="23" idx="3"/>
              <a:endCxn id="24" idx="1"/>
            </p:cNvCxnSpPr>
            <p:nvPr/>
          </p:nvCxnSpPr>
          <p:spPr>
            <a:xfrm>
              <a:off x="4487159" y="3864862"/>
              <a:ext cx="2025609" cy="12739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D90BC278-22C4-A806-DD04-E44491F29C29}"/>
              </a:ext>
            </a:extLst>
          </p:cNvPr>
          <p:cNvSpPr txBox="1"/>
          <p:nvPr/>
        </p:nvSpPr>
        <p:spPr>
          <a:xfrm>
            <a:off x="7987353" y="3678018"/>
            <a:ext cx="40033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zh-CN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如搜索不到对应的团支书（班团审核人）请联系</a:t>
            </a: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tuanwei_zzb@sjtu.edu.cn</a:t>
            </a:r>
            <a:endParaRPr kumimoji="0" lang="zh-CN" altLang="en-US" sz="17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647028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ACBB4D-C373-1C67-6F06-62986A4D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EEEA0AEB-7A31-433B-CFB3-156FC5C1DA1D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3D3C0A83-DF25-F283-83EB-6FBA25107384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B5279B0B-6F70-DB6F-7985-36C172930AB2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5C1C9A55-C804-D8F1-6D76-61CBCD30B0A1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5D32DC9-8A74-7ADD-C01E-5006F8443B11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939FFC74-CFAB-FE6A-BE70-5E042B19396E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拟推荐人填写表单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6309B1A-E0BE-BA18-CE77-42EEC0355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1E379AF6-1946-F539-7C3A-B7BC86950D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EED2DFA-7FA9-A6E4-B047-088B7BF0D5E8}"/>
              </a:ext>
            </a:extLst>
          </p:cNvPr>
          <p:cNvSpPr txBox="1"/>
          <p:nvPr/>
        </p:nvSpPr>
        <p:spPr>
          <a:xfrm>
            <a:off x="381368" y="1640464"/>
            <a:ext cx="10713980" cy="122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主要事迹：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要求有具体成绩（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字左右）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材料整理人姓名、材料整理人电话：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一般为团支书（班长），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不能是推荐人本人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材料整理日期：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以实际日期为准。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3">
            <a:extLst>
              <a:ext uri="{FF2B5EF4-FFF2-40B4-BE49-F238E27FC236}">
                <a16:creationId xmlns:a16="http://schemas.microsoft.com/office/drawing/2014/main" id="{777C9527-035A-9448-8E85-0F64E62B634A}"/>
              </a:ext>
            </a:extLst>
          </p:cNvPr>
          <p:cNvSpPr txBox="1"/>
          <p:nvPr/>
        </p:nvSpPr>
        <p:spPr>
          <a:xfrm>
            <a:off x="392209" y="818164"/>
            <a:ext cx="9992762" cy="625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347FC0E-007B-52D6-6795-045A8796D8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350" y="2865748"/>
            <a:ext cx="8999621" cy="34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72206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D9FDF-AA68-C302-F5F8-F5778F7B8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75C84F4D-99C6-CFEF-BC23-ED7BAECA6BC1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F26BF46A-60F0-DF72-BF9B-63359641651F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803DCF28-3ADD-2414-A01D-E32B16813B93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56B3A163-022E-08B1-76FB-94E889564112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3CB43A22-9FCF-7C7D-A3BA-B9F9479E06D1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754AB9B1-6106-92FD-D051-1C54412D5EC7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拟推荐人填写表单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63F648B-391E-B013-F512-C7CB1D89A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0A363AA6-5E29-F730-934A-76153DCB5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FF9A6328-B2CF-9F89-668E-6F9DBC3193B2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15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 startAt="5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填写、提交表单</a:t>
            </a:r>
          </a:p>
          <a:p>
            <a:pPr marL="457200" indent="-457200" algn="just">
              <a:buFont typeface="+mj-ea"/>
              <a:buAutoNum type="circleNumDbPlain" startAt="5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FA132AC-566F-5BAC-53FC-619A3ECBEA6B}"/>
              </a:ext>
            </a:extLst>
          </p:cNvPr>
          <p:cNvSpPr txBox="1"/>
          <p:nvPr/>
        </p:nvSpPr>
        <p:spPr>
          <a:xfrm>
            <a:off x="136270" y="1514032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本表须按要求如实填写，如发现弄虚作假，无论评选活动进行到何阶段，即取消评选资格，并交由院系处理。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带有“*”的问题为必填项，可点击工具箱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保存，保存已填写信息。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点击“提交”，完成申请（每人仅可提交一次，请勿重复操作）。</a:t>
            </a:r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B302C39D-4084-5080-298F-663B1C216800}"/>
              </a:ext>
            </a:extLst>
          </p:cNvPr>
          <p:cNvSpPr txBox="1"/>
          <p:nvPr/>
        </p:nvSpPr>
        <p:spPr>
          <a:xfrm>
            <a:off x="136270" y="3694706"/>
            <a:ext cx="11345576" cy="171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推荐（含院系学生组织），由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团支书（班团审核人）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4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或学生</a:t>
            </a:r>
            <a:r>
              <a:rPr lang="en-US" altLang="zh-CN" sz="24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推荐，由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机关负责人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审核；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如无法提交、页面报错，可联系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tuanwei_zzb@sjtu.edu.cn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EA39426-D591-70DE-7028-0A6DE5E4AF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4764" y="5058109"/>
            <a:ext cx="6286500" cy="124777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2940EDB-D043-3B92-8E9B-7C299DDCEC80}"/>
              </a:ext>
            </a:extLst>
          </p:cNvPr>
          <p:cNvSpPr txBox="1"/>
          <p:nvPr/>
        </p:nvSpPr>
        <p:spPr>
          <a:xfrm>
            <a:off x="4063184" y="630588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页面报错示例</a:t>
            </a:r>
          </a:p>
        </p:txBody>
      </p:sp>
      <p:sp>
        <p:nvSpPr>
          <p:cNvPr id="15" name="内容占位符 23">
            <a:extLst>
              <a:ext uri="{FF2B5EF4-FFF2-40B4-BE49-F238E27FC236}">
                <a16:creationId xmlns:a16="http://schemas.microsoft.com/office/drawing/2014/main" id="{4B336F81-7D04-B694-4E63-04196CBBCB9A}"/>
              </a:ext>
            </a:extLst>
          </p:cNvPr>
          <p:cNvSpPr txBox="1">
            <a:spLocks/>
          </p:cNvSpPr>
          <p:nvPr/>
        </p:nvSpPr>
        <p:spPr>
          <a:xfrm>
            <a:off x="455630" y="3194778"/>
            <a:ext cx="11600100" cy="515970"/>
          </a:xfrm>
          <a:prstGeom prst="rect">
            <a:avLst/>
          </a:prstGeom>
        </p:spPr>
        <p:txBody>
          <a:bodyPr>
            <a:normAutofit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7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 startAt="6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审核办理人</a:t>
            </a:r>
          </a:p>
        </p:txBody>
      </p:sp>
    </p:spTree>
    <p:extLst>
      <p:ext uri="{BB962C8B-B14F-4D97-AF65-F5344CB8AC3E}">
        <p14:creationId xmlns:p14="http://schemas.microsoft.com/office/powerpoint/2010/main" val="2960815314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DC30FB-7447-AB8D-11A8-3F48BD8F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5A925A89-3BDC-3922-81DE-218EC1779633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E35FAA4-2904-1519-A73E-B49AAAFBB33C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83049480-B98C-F762-D62E-1593A544CB23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DC3648D5-89F7-BA76-9E93-9B3A6E4CD478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CED56E7-7262-E996-EA77-1B209B3CBFC6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E2F160B1-67D9-1AF1-F6B9-C5A2739A81DC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拟推荐人填写表单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617C4C6-F350-CC27-3618-A321648D5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31160476-FBEB-E1E9-2FC7-B512A89D73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88CC6FD9-48BF-0B6D-E47F-3EFD2D02B466}"/>
              </a:ext>
            </a:extLst>
          </p:cNvPr>
          <p:cNvSpPr txBox="1">
            <a:spLocks/>
          </p:cNvSpPr>
          <p:nvPr/>
        </p:nvSpPr>
        <p:spPr>
          <a:xfrm>
            <a:off x="381368" y="1046188"/>
            <a:ext cx="11600100" cy="515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 startAt="7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查看申请状态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打印个人推荐表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2EA7AB2-6200-0B4C-217B-E7F31E06CA03}"/>
              </a:ext>
            </a:extLst>
          </p:cNvPr>
          <p:cNvSpPr txBox="1"/>
          <p:nvPr/>
        </p:nvSpPr>
        <p:spPr>
          <a:xfrm>
            <a:off x="136270" y="1514032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申请人进入交我办手机端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端，选择“待办”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已办，即可查看审批进度。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申请被驳回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，也可在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待办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中查看反馈信息。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打印目前仅支持“交我办”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https://my.sjtu.edu.cn/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申请人完成提交表单流程即可进行打印（办事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已办事项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点选事项）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E860DEE-C93A-FFF1-2304-973E16526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1"/>
          <a:stretch>
            <a:fillRect/>
          </a:stretch>
        </p:blipFill>
        <p:spPr>
          <a:xfrm>
            <a:off x="5300381" y="3306004"/>
            <a:ext cx="6535399" cy="167734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8243018-9AD2-9108-FB4B-7879F61CD5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80" y="5058303"/>
            <a:ext cx="6535399" cy="174115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7B4440C-E958-8ECB-C9D9-7B0C628943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73" y="3729938"/>
            <a:ext cx="4077313" cy="2239286"/>
          </a:xfrm>
          <a:prstGeom prst="rect">
            <a:avLst/>
          </a:prstGeom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AABFF7A-9D31-AB99-13FD-E8D7EB36226A}"/>
              </a:ext>
            </a:extLst>
          </p:cNvPr>
          <p:cNvCxnSpPr>
            <a:cxnSpLocks/>
          </p:cNvCxnSpPr>
          <p:nvPr/>
        </p:nvCxnSpPr>
        <p:spPr>
          <a:xfrm>
            <a:off x="5021175" y="3521741"/>
            <a:ext cx="0" cy="29538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3929ADA-98C1-7730-4C63-07D6467FED5E}"/>
              </a:ext>
            </a:extLst>
          </p:cNvPr>
          <p:cNvSpPr/>
          <p:nvPr/>
        </p:nvSpPr>
        <p:spPr>
          <a:xfrm>
            <a:off x="6875897" y="4789109"/>
            <a:ext cx="1288390" cy="1942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178CADD-621D-1AAA-9D05-6798A89E0659}"/>
              </a:ext>
            </a:extLst>
          </p:cNvPr>
          <p:cNvSpPr/>
          <p:nvPr/>
        </p:nvSpPr>
        <p:spPr>
          <a:xfrm>
            <a:off x="10205357" y="5265587"/>
            <a:ext cx="1630422" cy="7827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748789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722C18-52ED-EBB6-EE6D-F822FB8F1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7E87C4AD-412C-2E53-FCC3-A998224FE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95" y="1819128"/>
            <a:ext cx="3263946" cy="447885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C55B92BC-5BDA-820D-54AB-FF2707349109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B3F3E60-FDC9-5A04-1502-DA369D821014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5048E587-A86A-0806-7FA3-1600983DEFE8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C8530991-F206-8257-5E94-A50043C3C5D9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5E492E3-5C02-A8CF-CF62-B7DE17F1C574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34A52407-23FF-0D00-C919-F7E6C22A27E8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93957"/>
              <a:ext cx="5040313" cy="6127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拟推荐人填写表单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C3DC18E-37AC-4288-3547-25A54AB30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1AE92732-6CD6-E0F7-F3BB-2C375BC0B6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083DFE2-C192-7CEA-E48D-A75FBD8259F6}"/>
              </a:ext>
            </a:extLst>
          </p:cNvPr>
          <p:cNvSpPr txBox="1"/>
          <p:nvPr/>
        </p:nvSpPr>
        <p:spPr>
          <a:xfrm>
            <a:off x="335360" y="1007567"/>
            <a:ext cx="6995881" cy="4113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⑧ 个人推荐表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推荐的个人，个人推荐表交至所在院系，并加盖院系团委章；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推荐的个人，需自行打印个人推荐表交至所在机关，并加盖机关公章。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6DAFB06-23F6-0F7D-8901-8010BE4F9506}"/>
              </a:ext>
            </a:extLst>
          </p:cNvPr>
          <p:cNvSpPr txBox="1"/>
          <p:nvPr/>
        </p:nvSpPr>
        <p:spPr>
          <a:xfrm>
            <a:off x="9147200" y="1334658"/>
            <a:ext cx="2181337" cy="383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个人推荐表样例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E1CE42F-EC48-A4C3-DA07-3768CC5AAD6A}"/>
              </a:ext>
            </a:extLst>
          </p:cNvPr>
          <p:cNvSpPr txBox="1"/>
          <p:nvPr/>
        </p:nvSpPr>
        <p:spPr>
          <a:xfrm>
            <a:off x="9156057" y="5191716"/>
            <a:ext cx="668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签章</a:t>
            </a:r>
          </a:p>
        </p:txBody>
      </p:sp>
    </p:spTree>
    <p:extLst>
      <p:ext uri="{BB962C8B-B14F-4D97-AF65-F5344CB8AC3E}">
        <p14:creationId xmlns:p14="http://schemas.microsoft.com/office/powerpoint/2010/main" val="2291075026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909D8-E114-8782-ED2C-57B70E01C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AF2369B-0A76-2A6D-D93F-6215D911C9F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"/>
          <a:stretch/>
        </p:blipFill>
        <p:spPr>
          <a:xfrm>
            <a:off x="0" y="0"/>
            <a:ext cx="5206445" cy="6872990"/>
          </a:xfrm>
          <a:custGeom>
            <a:avLst/>
            <a:gdLst>
              <a:gd name="connsiteX0" fmla="*/ 0 w 5204840"/>
              <a:gd name="connsiteY0" fmla="*/ 0 h 6858000"/>
              <a:gd name="connsiteX1" fmla="*/ 5204840 w 5204840"/>
              <a:gd name="connsiteY1" fmla="*/ 0 h 6858000"/>
              <a:gd name="connsiteX2" fmla="*/ 5204840 w 5204840"/>
              <a:gd name="connsiteY2" fmla="*/ 6858000 h 6858000"/>
              <a:gd name="connsiteX3" fmla="*/ 0 w 52048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4840" h="6858000">
                <a:moveTo>
                  <a:pt x="0" y="0"/>
                </a:moveTo>
                <a:lnTo>
                  <a:pt x="5204840" y="0"/>
                </a:lnTo>
                <a:lnTo>
                  <a:pt x="52048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PA-矩形 8">
            <a:extLst>
              <a:ext uri="{FF2B5EF4-FFF2-40B4-BE49-F238E27FC236}">
                <a16:creationId xmlns:a16="http://schemas.microsoft.com/office/drawing/2014/main" id="{CF5A6E9B-E847-3A6C-48A2-0EA97127B7F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14990" y="0"/>
            <a:ext cx="5209359" cy="6872990"/>
          </a:xfrm>
          <a:prstGeom prst="rect">
            <a:avLst/>
          </a:prstGeom>
          <a:gradFill flip="none" rotWithShape="1">
            <a:gsLst>
              <a:gs pos="0">
                <a:srgbClr val="961318"/>
              </a:gs>
              <a:gs pos="100000">
                <a:srgbClr val="961318">
                  <a:alpha val="62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4" name="PA-组合 20">
            <a:extLst>
              <a:ext uri="{FF2B5EF4-FFF2-40B4-BE49-F238E27FC236}">
                <a16:creationId xmlns:a16="http://schemas.microsoft.com/office/drawing/2014/main" id="{46006E2A-A5B3-0D94-5720-EEC0AED9B0B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503258" y="1506205"/>
            <a:ext cx="672405" cy="923330"/>
            <a:chOff x="7138670" y="1012807"/>
            <a:chExt cx="672405" cy="923330"/>
          </a:xfrm>
        </p:grpSpPr>
        <p:sp>
          <p:nvSpPr>
            <p:cNvPr id="5" name="PA-任意多边形 9">
              <a:extLst>
                <a:ext uri="{FF2B5EF4-FFF2-40B4-BE49-F238E27FC236}">
                  <a16:creationId xmlns:a16="http://schemas.microsoft.com/office/drawing/2014/main" id="{5737D79A-2241-D198-67D3-DAD38000284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138670" y="1555752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PA-文本框 13">
              <a:extLst>
                <a:ext uri="{FF2B5EF4-FFF2-40B4-BE49-F238E27FC236}">
                  <a16:creationId xmlns:a16="http://schemas.microsoft.com/office/drawing/2014/main" id="{6B37E4D9-3982-55E6-D0C4-96F080AE81E8}"/>
                </a:ext>
              </a:extLst>
            </p:cNvPr>
            <p:cNvSpPr txBox="1"/>
            <p:nvPr>
              <p:custDataLst>
                <p:tags r:id="rId36"/>
              </p:custDataLst>
            </p:nvPr>
          </p:nvSpPr>
          <p:spPr>
            <a:xfrm>
              <a:off x="7186365" y="1012807"/>
              <a:ext cx="6247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1</a:t>
              </a:r>
              <a:endParaRPr kumimoji="0" lang="zh-CN" altLang="en-US" sz="54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7" name="PA-组合 19">
            <a:extLst>
              <a:ext uri="{FF2B5EF4-FFF2-40B4-BE49-F238E27FC236}">
                <a16:creationId xmlns:a16="http://schemas.microsoft.com/office/drawing/2014/main" id="{C8F2452E-533C-3407-FF09-616FCA3AC90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03258" y="2617813"/>
            <a:ext cx="672405" cy="830997"/>
            <a:chOff x="7138670" y="2490624"/>
            <a:chExt cx="672405" cy="830997"/>
          </a:xfrm>
        </p:grpSpPr>
        <p:sp>
          <p:nvSpPr>
            <p:cNvPr id="8" name="PA-任意多边形 10">
              <a:extLst>
                <a:ext uri="{FF2B5EF4-FFF2-40B4-BE49-F238E27FC236}">
                  <a16:creationId xmlns:a16="http://schemas.microsoft.com/office/drawing/2014/main" id="{22CF2F99-E7BE-1217-FEFE-C8066A4F5990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138670" y="2967858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" name="PA-文本框 14">
              <a:extLst>
                <a:ext uri="{FF2B5EF4-FFF2-40B4-BE49-F238E27FC236}">
                  <a16:creationId xmlns:a16="http://schemas.microsoft.com/office/drawing/2014/main" id="{7900087C-0B88-6FD6-10B3-4DAA1F101AE4}"/>
                </a:ext>
              </a:extLst>
            </p:cNvPr>
            <p:cNvSpPr txBox="1"/>
            <p:nvPr>
              <p:custDataLst>
                <p:tags r:id="rId34"/>
              </p:custDataLst>
            </p:nvPr>
          </p:nvSpPr>
          <p:spPr>
            <a:xfrm>
              <a:off x="7186365" y="2490624"/>
              <a:ext cx="624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2</a:t>
              </a:r>
              <a:endParaRPr kumimoji="0" lang="zh-CN" alt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0" name="PA-任意多边形 11">
            <a:extLst>
              <a:ext uri="{FF2B5EF4-FFF2-40B4-BE49-F238E27FC236}">
                <a16:creationId xmlns:a16="http://schemas.microsoft.com/office/drawing/2014/main" id="{340FCBFA-594B-0DE0-B47B-F68DBFB91F5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503258" y="4131791"/>
            <a:ext cx="360050" cy="20252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 h 6858000"/>
              <a:gd name="connsiteX3" fmla="*/ 8438627 w 12192000"/>
              <a:gd name="connsiteY3" fmla="*/ 1 h 6858000"/>
              <a:gd name="connsiteX4" fmla="*/ 12192000 w 12192000"/>
              <a:gd name="connsiteY4" fmla="*/ 5623285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8438627" y="1"/>
                </a:lnTo>
                <a:lnTo>
                  <a:pt x="12192000" y="562328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2000">
                <a:srgbClr val="961318"/>
              </a:gs>
              <a:gs pos="72000">
                <a:srgbClr val="961318">
                  <a:alpha val="40000"/>
                </a:srgbClr>
              </a:gs>
              <a:gs pos="100000">
                <a:srgbClr val="961318">
                  <a:alpha val="0"/>
                </a:srgbClr>
              </a:gs>
            </a:gsLst>
            <a:lin ang="84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1" name="PA-文本框 15">
            <a:extLst>
              <a:ext uri="{FF2B5EF4-FFF2-40B4-BE49-F238E27FC236}">
                <a16:creationId xmlns:a16="http://schemas.microsoft.com/office/drawing/2014/main" id="{9BFB5AE5-DE85-0F6C-B6CC-C4E884AEF08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550953" y="3637087"/>
            <a:ext cx="62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i="1" dirty="0">
                <a:solidFill>
                  <a:srgbClr val="961318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3</a:t>
            </a:r>
            <a:endParaRPr lang="zh-CN" altLang="en-US" sz="4800" b="1" i="1" dirty="0">
              <a:solidFill>
                <a:srgbClr val="961318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12" name="PA-组合 17">
            <a:extLst>
              <a:ext uri="{FF2B5EF4-FFF2-40B4-BE49-F238E27FC236}">
                <a16:creationId xmlns:a16="http://schemas.microsoft.com/office/drawing/2014/main" id="{3994FCFE-2387-13F4-38FA-3FECDBA65D4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503258" y="4656362"/>
            <a:ext cx="672405" cy="830997"/>
            <a:chOff x="7138670" y="5303103"/>
            <a:chExt cx="672405" cy="830997"/>
          </a:xfrm>
        </p:grpSpPr>
        <p:sp>
          <p:nvSpPr>
            <p:cNvPr id="13" name="PA-任意多边形 12">
              <a:extLst>
                <a:ext uri="{FF2B5EF4-FFF2-40B4-BE49-F238E27FC236}">
                  <a16:creationId xmlns:a16="http://schemas.microsoft.com/office/drawing/2014/main" id="{5691B645-C968-0B6E-D935-736F5E04284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138670" y="5792070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4" name="PA-文本框 16">
              <a:extLst>
                <a:ext uri="{FF2B5EF4-FFF2-40B4-BE49-F238E27FC236}">
                  <a16:creationId xmlns:a16="http://schemas.microsoft.com/office/drawing/2014/main" id="{072FAAE2-24F9-6413-D376-0D2CB95EF2E4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7186365" y="5303103"/>
              <a:ext cx="624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4</a:t>
              </a:r>
              <a:endParaRPr kumimoji="0" lang="zh-CN" alt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5" name="PA-文本框 21">
            <a:extLst>
              <a:ext uri="{FF2B5EF4-FFF2-40B4-BE49-F238E27FC236}">
                <a16:creationId xmlns:a16="http://schemas.microsoft.com/office/drawing/2014/main" id="{4A554561-577C-E99B-555D-9807AF82003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112164" y="1818317"/>
            <a:ext cx="438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拟推荐人填写在线表单</a:t>
            </a:r>
          </a:p>
        </p:txBody>
      </p:sp>
      <p:sp>
        <p:nvSpPr>
          <p:cNvPr id="16" name="PA-文本框 22">
            <a:extLst>
              <a:ext uri="{FF2B5EF4-FFF2-40B4-BE49-F238E27FC236}">
                <a16:creationId xmlns:a16="http://schemas.microsoft.com/office/drawing/2014/main" id="{5B54D7CC-4768-B50E-9830-FA9BFBEB002B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076872" y="2802478"/>
            <a:ext cx="501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院系推荐</a:t>
            </a:r>
            <a:r>
              <a:rPr lang="en-US" altLang="zh-CN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】</a:t>
            </a:r>
            <a:r>
              <a:rPr lang="zh-CN" altLang="en-US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班级团支书审批</a:t>
            </a:r>
          </a:p>
        </p:txBody>
      </p:sp>
      <p:sp>
        <p:nvSpPr>
          <p:cNvPr id="17" name="PA-文本框 23">
            <a:extLst>
              <a:ext uri="{FF2B5EF4-FFF2-40B4-BE49-F238E27FC236}">
                <a16:creationId xmlns:a16="http://schemas.microsoft.com/office/drawing/2014/main" id="{A14B745D-E7F6-8411-C7C3-4C0798EE6D3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076872" y="3825365"/>
            <a:ext cx="501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机关推荐</a:t>
            </a:r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】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机关负责人审批</a:t>
            </a:r>
          </a:p>
        </p:txBody>
      </p:sp>
      <p:sp>
        <p:nvSpPr>
          <p:cNvPr id="18" name="PA-文本框 24">
            <a:extLst>
              <a:ext uri="{FF2B5EF4-FFF2-40B4-BE49-F238E27FC236}">
                <a16:creationId xmlns:a16="http://schemas.microsoft.com/office/drawing/2014/main" id="{2C37EDAC-BCA6-AF28-409C-114EC3EDFF65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173123" y="4841027"/>
            <a:ext cx="438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院系团委审批、导出信息</a:t>
            </a:r>
          </a:p>
        </p:txBody>
      </p:sp>
      <p:cxnSp>
        <p:nvCxnSpPr>
          <p:cNvPr id="19" name="PA-直接连接符 25">
            <a:extLst>
              <a:ext uri="{FF2B5EF4-FFF2-40B4-BE49-F238E27FC236}">
                <a16:creationId xmlns:a16="http://schemas.microsoft.com/office/drawing/2014/main" id="{2039FE63-D1DE-6CBD-17B0-0D4569B6F0C6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5565474" y="4867219"/>
            <a:ext cx="628650" cy="358139"/>
          </a:xfrm>
          <a:prstGeom prst="line">
            <a:avLst/>
          </a:prstGeom>
          <a:noFill/>
          <a:ln w="57150" cap="rnd" cmpd="sng" algn="ctr">
            <a:gradFill>
              <a:gsLst>
                <a:gs pos="0">
                  <a:srgbClr val="FFFFFF">
                    <a:alpha val="77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0" name="PA-直接连接符 26">
            <a:extLst>
              <a:ext uri="{FF2B5EF4-FFF2-40B4-BE49-F238E27FC236}">
                <a16:creationId xmlns:a16="http://schemas.microsoft.com/office/drawing/2014/main" id="{7C71DDA2-95F4-4CFC-29FB-04224C8281DB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6108366" y="5945110"/>
            <a:ext cx="1149834" cy="616027"/>
          </a:xfrm>
          <a:prstGeom prst="line">
            <a:avLst/>
          </a:prstGeom>
          <a:noFill/>
          <a:ln w="63500" cap="rnd" cmpd="sng" algn="ctr">
            <a:gradFill>
              <a:gsLst>
                <a:gs pos="0">
                  <a:srgbClr val="FFFFFF">
                    <a:alpha val="0"/>
                  </a:srgbClr>
                </a:gs>
                <a:gs pos="7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1" name="PA-直接连接符 31">
            <a:extLst>
              <a:ext uri="{FF2B5EF4-FFF2-40B4-BE49-F238E27FC236}">
                <a16:creationId xmlns:a16="http://schemas.microsoft.com/office/drawing/2014/main" id="{3AF1D90F-2EB8-AEFA-9030-DD7FF661471C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646099" y="4596709"/>
            <a:ext cx="315585" cy="179789"/>
          </a:xfrm>
          <a:prstGeom prst="line">
            <a:avLst/>
          </a:prstGeom>
          <a:noFill/>
          <a:ln w="69850" cap="rnd" cmpd="sng" algn="ctr">
            <a:gradFill>
              <a:gsLst>
                <a:gs pos="0">
                  <a:srgbClr val="FFFFFF">
                    <a:alpha val="77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2" name="PA-直接连接符 33">
            <a:extLst>
              <a:ext uri="{FF2B5EF4-FFF2-40B4-BE49-F238E27FC236}">
                <a16:creationId xmlns:a16="http://schemas.microsoft.com/office/drawing/2014/main" id="{06A3DDC3-6C11-F160-F316-F8CDFB2E5F93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970741" y="5579561"/>
            <a:ext cx="574917" cy="277128"/>
          </a:xfrm>
          <a:prstGeom prst="line">
            <a:avLst/>
          </a:prstGeom>
          <a:noFill/>
          <a:ln w="47625" cap="rnd" cmpd="sng" algn="ctr"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3" name="PA-直接连接符 36">
            <a:extLst>
              <a:ext uri="{FF2B5EF4-FFF2-40B4-BE49-F238E27FC236}">
                <a16:creationId xmlns:a16="http://schemas.microsoft.com/office/drawing/2014/main" id="{AEC4BE6E-3AD7-83D1-C199-DAA315249B55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9035548" y="2496875"/>
            <a:ext cx="301333" cy="171668"/>
          </a:xfrm>
          <a:prstGeom prst="line">
            <a:avLst/>
          </a:prstGeom>
          <a:noFill/>
          <a:ln w="47625" cap="rnd" cmpd="sng" algn="ctr">
            <a:gradFill>
              <a:gsLst>
                <a:gs pos="0">
                  <a:srgbClr val="FFFFFF">
                    <a:alpha val="74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3D73F94-CCB2-9496-7B3A-E765F6E8C051}"/>
              </a:ext>
            </a:extLst>
          </p:cNvPr>
          <p:cNvGrpSpPr/>
          <p:nvPr/>
        </p:nvGrpSpPr>
        <p:grpSpPr>
          <a:xfrm>
            <a:off x="357611" y="1592658"/>
            <a:ext cx="4378398" cy="3207306"/>
            <a:chOff x="1043940" y="2140627"/>
            <a:chExt cx="4000500" cy="2930484"/>
          </a:xfrm>
        </p:grpSpPr>
        <p:sp>
          <p:nvSpPr>
            <p:cNvPr id="25" name="PA-右中括号 1">
              <a:extLst>
                <a:ext uri="{FF2B5EF4-FFF2-40B4-BE49-F238E27FC236}">
                  <a16:creationId xmlns:a16="http://schemas.microsoft.com/office/drawing/2014/main" id="{F992A9BC-4B52-E6CD-98EA-B9AF04EDC2F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rot="16200000">
              <a:off x="2712720" y="1310047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srgbClr val="000000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6" name="PA-右中括号 3">
              <a:extLst>
                <a:ext uri="{FF2B5EF4-FFF2-40B4-BE49-F238E27FC236}">
                  <a16:creationId xmlns:a16="http://schemas.microsoft.com/office/drawing/2014/main" id="{1A340324-76D7-A401-EBD5-1FE3A99BC2E2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 rot="5400000" flipV="1">
              <a:off x="2712720" y="3577591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000000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7" name="PA-矩形 4">
              <a:extLst>
                <a:ext uri="{FF2B5EF4-FFF2-40B4-BE49-F238E27FC236}">
                  <a16:creationId xmlns:a16="http://schemas.microsoft.com/office/drawing/2014/main" id="{B0DF3ED6-178D-D528-65B2-12BD25302891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43940" y="2951479"/>
              <a:ext cx="4000500" cy="1087120"/>
            </a:xfrm>
            <a:prstGeom prst="rect">
              <a:avLst/>
            </a:prstGeom>
            <a:solidFill>
              <a:srgbClr val="FFFFFF">
                <a:alpha val="55000"/>
              </a:srgbClr>
            </a:solidFill>
            <a:ln w="12700" cap="flat" cmpd="sng" algn="ctr">
              <a:gradFill>
                <a:gsLst>
                  <a:gs pos="0">
                    <a:srgbClr val="00723E">
                      <a:lumMod val="5000"/>
                      <a:lumOff val="95000"/>
                    </a:srgbClr>
                  </a:gs>
                  <a:gs pos="69400">
                    <a:srgbClr val="FAFFFD">
                      <a:alpha val="33000"/>
                    </a:srgbClr>
                  </a:gs>
                  <a:gs pos="32000">
                    <a:srgbClr val="F3FFFA">
                      <a:alpha val="0"/>
                    </a:srgbClr>
                  </a:gs>
                  <a:gs pos="100000">
                    <a:srgbClr val="FFFFFF">
                      <a:alpha val="94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8" name="PA-文本框 5">
              <a:extLst>
                <a:ext uri="{FF2B5EF4-FFF2-40B4-BE49-F238E27FC236}">
                  <a16:creationId xmlns:a16="http://schemas.microsoft.com/office/drawing/2014/main" id="{12E1AD08-B586-544A-B6E3-1AC3A3750B0A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1993900" y="2986360"/>
              <a:ext cx="2100580" cy="1168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zh-CN" altLang="en-US" sz="6600" b="1" kern="0" dirty="0">
                  <a:solidFill>
                    <a:srgbClr val="FFFFFF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29" name="PA-文本框 6">
              <a:extLst>
                <a:ext uri="{FF2B5EF4-FFF2-40B4-BE49-F238E27FC236}">
                  <a16:creationId xmlns:a16="http://schemas.microsoft.com/office/drawing/2014/main" id="{6BD1ABC7-9A40-DA9A-AA77-950EE719B281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2094230" y="4223504"/>
              <a:ext cx="1899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CONTEXT</a:t>
              </a:r>
              <a:endParaRPr lang="zh-CN" altLang="en-US" kern="0" dirty="0">
                <a:solidFill>
                  <a:srgbClr val="FFFFFF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30" name="PA-直接连接符 42">
              <a:extLst>
                <a:ext uri="{FF2B5EF4-FFF2-40B4-BE49-F238E27FC236}">
                  <a16:creationId xmlns:a16="http://schemas.microsoft.com/office/drawing/2014/main" id="{8A33C947-A7FC-47A6-E5A3-47B61458E704}"/>
                </a:ext>
              </a:extLst>
            </p:cNvPr>
            <p:cNvCxnSpPr>
              <a:cxnSpLocks/>
            </p:cNvCxnSpPr>
            <p:nvPr>
              <p:custDataLst>
                <p:tags r:id="rId22"/>
              </p:custDataLst>
            </p:nvPr>
          </p:nvCxnSpPr>
          <p:spPr>
            <a:xfrm>
              <a:off x="2170176" y="4174352"/>
              <a:ext cx="1737360" cy="0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grpSp>
          <p:nvGrpSpPr>
            <p:cNvPr id="31" name="PA-组合 54">
              <a:extLst>
                <a:ext uri="{FF2B5EF4-FFF2-40B4-BE49-F238E27FC236}">
                  <a16:creationId xmlns:a16="http://schemas.microsoft.com/office/drawing/2014/main" id="{EE4EC07E-5C68-7227-868C-C1261C212521}"/>
                </a:ext>
              </a:extLst>
            </p:cNvPr>
            <p:cNvGrpSpPr/>
            <p:nvPr>
              <p:custDataLst>
                <p:tags r:id="rId23"/>
              </p:custDataLst>
            </p:nvPr>
          </p:nvGrpSpPr>
          <p:grpSpPr>
            <a:xfrm>
              <a:off x="4200650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6" name="PA-直接连接符 47">
                <a:extLst>
                  <a:ext uri="{FF2B5EF4-FFF2-40B4-BE49-F238E27FC236}">
                    <a16:creationId xmlns:a16="http://schemas.microsoft.com/office/drawing/2014/main" id="{B679D2C5-4BF1-DD4E-EA54-A49B4C99FA6A}"/>
                  </a:ext>
                </a:extLst>
              </p:cNvPr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" name="PA-直接连接符 48">
                <a:extLst>
                  <a:ext uri="{FF2B5EF4-FFF2-40B4-BE49-F238E27FC236}">
                    <a16:creationId xmlns:a16="http://schemas.microsoft.com/office/drawing/2014/main" id="{B12471D7-DE65-0AC8-943E-369D8610E64D}"/>
                  </a:ext>
                </a:extLst>
              </p:cNvPr>
              <p:cNvCxnSpPr>
                <a:cxnSpLocks/>
              </p:cNvCxnSpPr>
              <p:nvPr>
                <p:custDataLst>
                  <p:tags r:id="rId29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" name="PA-直接连接符 49">
                <a:extLst>
                  <a:ext uri="{FF2B5EF4-FFF2-40B4-BE49-F238E27FC236}">
                    <a16:creationId xmlns:a16="http://schemas.microsoft.com/office/drawing/2014/main" id="{68E51848-0103-BFB1-DE2E-651EBB56AF0C}"/>
                  </a:ext>
                </a:extLst>
              </p:cNvPr>
              <p:cNvCxnSpPr>
                <a:cxnSpLocks/>
              </p:cNvCxnSpPr>
              <p:nvPr>
                <p:custDataLst>
                  <p:tags r:id="rId30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32" name="PA-组合 55">
              <a:extLst>
                <a:ext uri="{FF2B5EF4-FFF2-40B4-BE49-F238E27FC236}">
                  <a16:creationId xmlns:a16="http://schemas.microsoft.com/office/drawing/2014/main" id="{B1928BD1-F875-9F4F-FB0F-09176805E4BD}"/>
                </a:ext>
              </a:extLst>
            </p:cNvPr>
            <p:cNvGrpSpPr/>
            <p:nvPr>
              <p:custDataLst>
                <p:tags r:id="rId24"/>
              </p:custDataLst>
            </p:nvPr>
          </p:nvGrpSpPr>
          <p:grpSpPr>
            <a:xfrm flipH="1">
              <a:off x="1665733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3" name="PA-直接连接符 56">
                <a:extLst>
                  <a:ext uri="{FF2B5EF4-FFF2-40B4-BE49-F238E27FC236}">
                    <a16:creationId xmlns:a16="http://schemas.microsoft.com/office/drawing/2014/main" id="{7B7F4291-0FEC-C84C-108D-4DB124E28B0B}"/>
                  </a:ext>
                </a:extLst>
              </p:cNvPr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PA-直接连接符 57">
                <a:extLst>
                  <a:ext uri="{FF2B5EF4-FFF2-40B4-BE49-F238E27FC236}">
                    <a16:creationId xmlns:a16="http://schemas.microsoft.com/office/drawing/2014/main" id="{469589C5-0530-0249-BF08-BA1888F8D43F}"/>
                  </a:ext>
                </a:extLst>
              </p:cNvPr>
              <p:cNvCxnSpPr>
                <a:cxnSpLocks/>
              </p:cNvCxnSpPr>
              <p:nvPr>
                <p:custDataLst>
                  <p:tags r:id="rId26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5" name="PA-直接连接符 58">
                <a:extLst>
                  <a:ext uri="{FF2B5EF4-FFF2-40B4-BE49-F238E27FC236}">
                    <a16:creationId xmlns:a16="http://schemas.microsoft.com/office/drawing/2014/main" id="{9EA42736-F74D-4463-EA3B-4E4B7B2A688B}"/>
                  </a:ext>
                </a:extLst>
              </p:cNvPr>
              <p:cNvCxnSpPr>
                <a:cxnSpLocks/>
              </p:cNvCxnSpPr>
              <p:nvPr>
                <p:custDataLst>
                  <p:tags r:id="rId27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97E8E6EC-C5C9-C6B2-7A8A-3972D914DE8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7257" y="6440716"/>
            <a:ext cx="2293308" cy="31976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BEEF5B4E-B778-2A34-5669-C07EAB781329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45235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F9044-1828-8031-1459-717C3E134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05B8318-7707-98E0-1EC0-A744BDC9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F9685FC-3175-A42C-882F-FBCE6162B5B5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247D0CC-93EE-55E4-8339-C4052E11AF6C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9CF4334D-2940-5D38-84AA-0DDBFFF796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67710" rtl="0" eaLnBrk="1" fontAlgn="auto" latinLnBrk="0" hangingPunct="1">
                  <a:lnSpc>
                    <a:spcPct val="150000"/>
                  </a:lnSpc>
                  <a:spcBef>
                    <a:spcPts val="1058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院系推荐流程</a:t>
                </a: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团支书（班团审核人）审批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0CD1550-2B4F-4EEA-21F8-6A3B67A5CD01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C847E6AF-4CDB-5059-AF42-BBEE31503791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08CB409C-4C3D-F034-0C0A-8421F6F12647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C33901A9-2D76-71D0-F971-ADB05162BB76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D8ACA7C-0C3B-279D-F92D-E43CA7B70AF0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4795351F-9C31-6619-6C01-01AD79698E9D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校级机关负责人审批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FD8F50F5-02E0-3E6F-6861-D4E0A530E6C2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AFE8A96A-BA82-7E46-D6C4-4EA5BC705FD0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1D572E84-8AB0-6463-E2FC-37140CC728D8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824C314A-CC0E-27BF-6A71-4180177EFCDE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B71D00E5-BFE6-E044-1ED7-B0A500A5B9F0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1EB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注：拟推荐人不能同时参与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院系推荐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校级机关或学生组织推荐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，二者只能选其一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F96D92-96D7-7FB4-E88A-770F53C6D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25B9DCE-3722-8F62-5A2F-4F9F02620619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AC250FD-0CFD-104B-9858-4037B67074A6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6C37C0F0-AE10-7015-8AA9-2F3E164A831B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A0CC69B9-A50A-22E1-10E6-79DE2898C268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7BC78BD3-5CFB-5E52-DE05-84213B91F3A1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C5EC7897-F021-86F4-7F50-85B1E2963C82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71679"/>
              <a:ext cx="8519282" cy="63505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【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院系推荐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】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班级团支书审批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C87D90B-8991-F53B-3EE4-3F99DB40C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12F81B23-D7D5-0461-2F21-B1F8ABB98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6" name="内容占位符 23">
            <a:extLst>
              <a:ext uri="{FF2B5EF4-FFF2-40B4-BE49-F238E27FC236}">
                <a16:creationId xmlns:a16="http://schemas.microsoft.com/office/drawing/2014/main" id="{A8695F92-ACEB-AB00-B4CE-FB89870CFC68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22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</a:p>
        </p:txBody>
      </p:sp>
      <p:sp>
        <p:nvSpPr>
          <p:cNvPr id="11" name="内容占位符 3">
            <a:extLst>
              <a:ext uri="{FF2B5EF4-FFF2-40B4-BE49-F238E27FC236}">
                <a16:creationId xmlns:a16="http://schemas.microsoft.com/office/drawing/2014/main" id="{AEE93E7D-DF1F-3A8A-0B7F-19BEBB9731CA}"/>
              </a:ext>
            </a:extLst>
          </p:cNvPr>
          <p:cNvSpPr txBox="1"/>
          <p:nvPr/>
        </p:nvSpPr>
        <p:spPr>
          <a:xfrm>
            <a:off x="136270" y="1658410"/>
            <a:ext cx="11760357" cy="964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审批人通过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端）办事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待办事项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点击其中一条待办事项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F5C9990-34EA-30B5-CF6A-AED24DD235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85" y="3138945"/>
            <a:ext cx="10103570" cy="311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A14E3DF-8CD1-41DA-5465-6F8E9C2133A8}"/>
              </a:ext>
            </a:extLst>
          </p:cNvPr>
          <p:cNvSpPr/>
          <p:nvPr/>
        </p:nvSpPr>
        <p:spPr>
          <a:xfrm>
            <a:off x="3520097" y="5666573"/>
            <a:ext cx="1051903" cy="3327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9934086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4D6DB7-AE0B-075B-903A-A206E277F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BC4AB460-E953-D06D-2E8B-D14F0487F988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5CBB2C4-4D7B-F51B-6B86-F5F51F949005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617F6E81-81A6-6687-5BF0-62B9778C931A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6D801276-59DE-304B-2E83-0216BEB21994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B591103-80AF-B88E-0DB1-CBC7A5D1AFEA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F3455878-29CF-6C87-173A-3CC66C0F3BC1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71679"/>
              <a:ext cx="8519282" cy="63505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【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院系推荐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】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班级团支书审批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C137355-51BD-8A63-C9A5-8877F7104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52FD7550-F133-A4B2-ABED-8E437BF9E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0B634DAA-DB05-FE47-2F86-DD0FFA2CF936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71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 startAt="2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进行审批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C750C4F-CBB9-47D0-B9D7-A590B4BB55E7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核对申请表单的各项信息。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请点对点做好审批结果的反馈工作，确保申请人知晓本人表单的审批结果，避免信息不对称的情况发生。</a:t>
            </a:r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BF46BBEF-599D-74E5-82D8-FC7E754661AE}"/>
              </a:ext>
            </a:extLst>
          </p:cNvPr>
          <p:cNvSpPr txBox="1"/>
          <p:nvPr/>
        </p:nvSpPr>
        <p:spPr>
          <a:xfrm>
            <a:off x="6181418" y="2830528"/>
            <a:ext cx="6010582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常见问题：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今年春季入学学生、资格不符等；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推荐来源有误、推荐类别有误；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个人信息有误（如政治面貌错误、职务错误）；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表述不规范；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前后文矛盾（如政治面貌栏为“共青团员”，担任职务栏为“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党支部书记”）；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C98DB4F-99DF-2109-38D7-656171593D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0"/>
          <a:stretch>
            <a:fillRect/>
          </a:stretch>
        </p:blipFill>
        <p:spPr>
          <a:xfrm>
            <a:off x="866808" y="2958313"/>
            <a:ext cx="5011484" cy="34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56402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878353-0BF0-4F47-C6E0-2B3DB07DF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97D28F0B-528C-EE82-EAC1-B77C66F27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" t="1577" b="1"/>
          <a:stretch>
            <a:fillRect/>
          </a:stretch>
        </p:blipFill>
        <p:spPr>
          <a:xfrm>
            <a:off x="870641" y="1713739"/>
            <a:ext cx="10020300" cy="4682567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B7ADEE8B-6CEE-9343-630D-70143A95F98E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4CF93D5-0525-2E5C-5DD3-90529FD3C773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126F716E-2CBC-40B7-B64B-7B78EBED4B69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3EB169B0-7714-D10E-CB19-90E684554F25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9D868D6-AEC6-4B6C-62BD-CD307919EE24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04F50BDB-679F-E71B-31F6-5114DB4E783B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71679"/>
              <a:ext cx="8519282" cy="63505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【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院系推荐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】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班级团支书审批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DBA84CE-CA9A-2EA0-D2E4-40A22BAE6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9642E39D-56C3-5DC4-EB7E-3D60A658AE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C5866EAA-5D98-E799-8833-9068388BE241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22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 startAt="3"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498FA72-6994-96B9-1BBE-F9F5CD66DFCB}"/>
              </a:ext>
            </a:extLst>
          </p:cNvPr>
          <p:cNvGrpSpPr/>
          <p:nvPr/>
        </p:nvGrpSpPr>
        <p:grpSpPr>
          <a:xfrm>
            <a:off x="908386" y="1713739"/>
            <a:ext cx="9607214" cy="3904112"/>
            <a:chOff x="942564" y="1883442"/>
            <a:chExt cx="9607214" cy="390411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1F11548-F2FC-7852-DADF-C47D83B04EC0}"/>
                </a:ext>
              </a:extLst>
            </p:cNvPr>
            <p:cNvSpPr txBox="1"/>
            <p:nvPr/>
          </p:nvSpPr>
          <p:spPr>
            <a:xfrm>
              <a:off x="1161626" y="2239860"/>
              <a:ext cx="17523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选择同意或驳回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B54197F-05B1-9294-EBF4-C0FB31480D0C}"/>
                </a:ext>
              </a:extLst>
            </p:cNvPr>
            <p:cNvSpPr txBox="1"/>
            <p:nvPr/>
          </p:nvSpPr>
          <p:spPr>
            <a:xfrm>
              <a:off x="7703810" y="5144687"/>
              <a:ext cx="14695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填写审核意见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86C9B99-754C-E20D-B425-7C3A0C52E842}"/>
                </a:ext>
              </a:extLst>
            </p:cNvPr>
            <p:cNvSpPr/>
            <p:nvPr/>
          </p:nvSpPr>
          <p:spPr>
            <a:xfrm>
              <a:off x="942564" y="1883442"/>
              <a:ext cx="1965444" cy="30777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0568D99-B24B-8A11-F4F7-7539D03E2E41}"/>
                </a:ext>
              </a:extLst>
            </p:cNvPr>
            <p:cNvSpPr/>
            <p:nvPr/>
          </p:nvSpPr>
          <p:spPr>
            <a:xfrm>
              <a:off x="3838735" y="5479775"/>
              <a:ext cx="6711043" cy="3077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543086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B120F-9BAE-CF33-1008-CC0D39EE3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73E79C9A-9F6B-48D5-9D68-0FA6437F9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859" y="4157292"/>
            <a:ext cx="5167234" cy="210990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FF59E79-8B93-993F-84AD-16E2FC207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" t="7763" r="4685" b="3390"/>
          <a:stretch>
            <a:fillRect/>
          </a:stretch>
        </p:blipFill>
        <p:spPr>
          <a:xfrm>
            <a:off x="4730859" y="1728334"/>
            <a:ext cx="5167234" cy="200833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A12126DC-76BF-19B9-2D16-70EC7D4C841F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98089AF-D7D0-34A7-103A-163024F70B50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800FFF05-C00E-D1BC-DA44-A1794173B649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E91268D1-5472-91AB-C13A-F2A87897C2CD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C3DC3129-4DEF-62E1-ADAE-5E6B4DFCE4EA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sp>
          <p:nvSpPr>
            <p:cNvPr id="10" name="文本占位符 5">
              <a:extLst>
                <a:ext uri="{FF2B5EF4-FFF2-40B4-BE49-F238E27FC236}">
                  <a16:creationId xmlns:a16="http://schemas.microsoft.com/office/drawing/2014/main" id="{645E8347-530F-651E-7BF6-553FB46D18D6}"/>
                </a:ext>
              </a:extLst>
            </p:cNvPr>
            <p:cNvSpPr txBox="1">
              <a:spLocks/>
            </p:cNvSpPr>
            <p:nvPr/>
          </p:nvSpPr>
          <p:spPr>
            <a:xfrm>
              <a:off x="1127448" y="171679"/>
              <a:ext cx="8519282" cy="63505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3200" b="1" kern="1200">
                  <a:solidFill>
                    <a:srgbClr val="0242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【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院系推荐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】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班级团支书审批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591C9CD-DC88-BE7B-3309-07BC2A37C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E0912887-69B6-07BA-CDAF-8611D98FA8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D6895E57-9D98-2BBB-2BC5-583E49BF7DDC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668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 startAt="3"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1B46C07-89ED-DE36-63D1-4890D2AD5E4B}"/>
              </a:ext>
            </a:extLst>
          </p:cNvPr>
          <p:cNvSpPr txBox="1"/>
          <p:nvPr/>
        </p:nvSpPr>
        <p:spPr>
          <a:xfrm>
            <a:off x="381368" y="4420766"/>
            <a:ext cx="4157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驳回：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选择所有用户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个人均只驳回给表单发起个人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B49651-4897-69CF-14F2-E358E3AC357D}"/>
              </a:ext>
            </a:extLst>
          </p:cNvPr>
          <p:cNvSpPr txBox="1"/>
          <p:nvPr/>
        </p:nvSpPr>
        <p:spPr>
          <a:xfrm>
            <a:off x="381367" y="2317001"/>
            <a:ext cx="4157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同意：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进入下一阶段院级团委审核，系统指定办理人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44C3583-C46C-C49D-C05B-7649357915A5}"/>
              </a:ext>
            </a:extLst>
          </p:cNvPr>
          <p:cNvSpPr/>
          <p:nvPr/>
        </p:nvSpPr>
        <p:spPr>
          <a:xfrm>
            <a:off x="4851153" y="2759529"/>
            <a:ext cx="2104821" cy="3884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7BF865D-C305-071F-9220-2DC3FC984F99}"/>
              </a:ext>
            </a:extLst>
          </p:cNvPr>
          <p:cNvSpPr/>
          <p:nvPr/>
        </p:nvSpPr>
        <p:spPr>
          <a:xfrm>
            <a:off x="4851153" y="5272461"/>
            <a:ext cx="3002893" cy="7758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9266712"/>
      </p:ext>
    </p:extLst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B88-6A15-B85F-8D9B-EE5CDA01D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71C2495-B90C-644E-B23F-2803C22DE9C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"/>
          <a:stretch/>
        </p:blipFill>
        <p:spPr>
          <a:xfrm>
            <a:off x="0" y="0"/>
            <a:ext cx="5206445" cy="6872990"/>
          </a:xfrm>
          <a:custGeom>
            <a:avLst/>
            <a:gdLst>
              <a:gd name="connsiteX0" fmla="*/ 0 w 5204840"/>
              <a:gd name="connsiteY0" fmla="*/ 0 h 6858000"/>
              <a:gd name="connsiteX1" fmla="*/ 5204840 w 5204840"/>
              <a:gd name="connsiteY1" fmla="*/ 0 h 6858000"/>
              <a:gd name="connsiteX2" fmla="*/ 5204840 w 5204840"/>
              <a:gd name="connsiteY2" fmla="*/ 6858000 h 6858000"/>
              <a:gd name="connsiteX3" fmla="*/ 0 w 52048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4840" h="6858000">
                <a:moveTo>
                  <a:pt x="0" y="0"/>
                </a:moveTo>
                <a:lnTo>
                  <a:pt x="5204840" y="0"/>
                </a:lnTo>
                <a:lnTo>
                  <a:pt x="52048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PA-矩形 8">
            <a:extLst>
              <a:ext uri="{FF2B5EF4-FFF2-40B4-BE49-F238E27FC236}">
                <a16:creationId xmlns:a16="http://schemas.microsoft.com/office/drawing/2014/main" id="{6419FA32-FAF3-3868-CCB4-8BD67496356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14990" y="0"/>
            <a:ext cx="5209359" cy="6872990"/>
          </a:xfrm>
          <a:prstGeom prst="rect">
            <a:avLst/>
          </a:prstGeom>
          <a:gradFill flip="none" rotWithShape="1">
            <a:gsLst>
              <a:gs pos="0">
                <a:srgbClr val="961318"/>
              </a:gs>
              <a:gs pos="100000">
                <a:srgbClr val="961318">
                  <a:alpha val="62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4" name="PA-组合 20">
            <a:extLst>
              <a:ext uri="{FF2B5EF4-FFF2-40B4-BE49-F238E27FC236}">
                <a16:creationId xmlns:a16="http://schemas.microsoft.com/office/drawing/2014/main" id="{782B1549-D4E1-1733-CF69-51B27859952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503258" y="1506205"/>
            <a:ext cx="672405" cy="923330"/>
            <a:chOff x="7138670" y="1012807"/>
            <a:chExt cx="672405" cy="923330"/>
          </a:xfrm>
        </p:grpSpPr>
        <p:sp>
          <p:nvSpPr>
            <p:cNvPr id="5" name="PA-任意多边形 9">
              <a:extLst>
                <a:ext uri="{FF2B5EF4-FFF2-40B4-BE49-F238E27FC236}">
                  <a16:creationId xmlns:a16="http://schemas.microsoft.com/office/drawing/2014/main" id="{62975D75-C57A-61EC-0995-CE144302A3AA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138670" y="1555752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PA-文本框 13">
              <a:extLst>
                <a:ext uri="{FF2B5EF4-FFF2-40B4-BE49-F238E27FC236}">
                  <a16:creationId xmlns:a16="http://schemas.microsoft.com/office/drawing/2014/main" id="{DCD2498E-8E52-9CFE-DDF0-B30B2E62C748}"/>
                </a:ext>
              </a:extLst>
            </p:cNvPr>
            <p:cNvSpPr txBox="1"/>
            <p:nvPr>
              <p:custDataLst>
                <p:tags r:id="rId36"/>
              </p:custDataLst>
            </p:nvPr>
          </p:nvSpPr>
          <p:spPr>
            <a:xfrm>
              <a:off x="7186365" y="1012807"/>
              <a:ext cx="6247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1</a:t>
              </a:r>
              <a:endParaRPr kumimoji="0" lang="zh-CN" altLang="en-US" sz="54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7" name="PA-组合 19">
            <a:extLst>
              <a:ext uri="{FF2B5EF4-FFF2-40B4-BE49-F238E27FC236}">
                <a16:creationId xmlns:a16="http://schemas.microsoft.com/office/drawing/2014/main" id="{6F4D188A-0380-DA77-4BC1-C9975A62513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03258" y="2617813"/>
            <a:ext cx="672405" cy="830997"/>
            <a:chOff x="7138670" y="2490624"/>
            <a:chExt cx="672405" cy="830997"/>
          </a:xfrm>
        </p:grpSpPr>
        <p:sp>
          <p:nvSpPr>
            <p:cNvPr id="8" name="PA-任意多边形 10">
              <a:extLst>
                <a:ext uri="{FF2B5EF4-FFF2-40B4-BE49-F238E27FC236}">
                  <a16:creationId xmlns:a16="http://schemas.microsoft.com/office/drawing/2014/main" id="{2CA6BEBB-61F0-CA46-6DB1-8CBB06BB07A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138670" y="2967858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" name="PA-文本框 14">
              <a:extLst>
                <a:ext uri="{FF2B5EF4-FFF2-40B4-BE49-F238E27FC236}">
                  <a16:creationId xmlns:a16="http://schemas.microsoft.com/office/drawing/2014/main" id="{24FFCE3A-0BCE-1285-D15C-48EE002B205B}"/>
                </a:ext>
              </a:extLst>
            </p:cNvPr>
            <p:cNvSpPr txBox="1"/>
            <p:nvPr>
              <p:custDataLst>
                <p:tags r:id="rId34"/>
              </p:custDataLst>
            </p:nvPr>
          </p:nvSpPr>
          <p:spPr>
            <a:xfrm>
              <a:off x="7186365" y="2490624"/>
              <a:ext cx="624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2</a:t>
              </a:r>
              <a:endParaRPr kumimoji="0" lang="zh-CN" alt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0" name="PA-任意多边形 11">
            <a:extLst>
              <a:ext uri="{FF2B5EF4-FFF2-40B4-BE49-F238E27FC236}">
                <a16:creationId xmlns:a16="http://schemas.microsoft.com/office/drawing/2014/main" id="{11B09E7C-05D9-02B6-8348-DCB4129450F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503258" y="4131791"/>
            <a:ext cx="360050" cy="20252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 h 6858000"/>
              <a:gd name="connsiteX3" fmla="*/ 8438627 w 12192000"/>
              <a:gd name="connsiteY3" fmla="*/ 1 h 6858000"/>
              <a:gd name="connsiteX4" fmla="*/ 12192000 w 12192000"/>
              <a:gd name="connsiteY4" fmla="*/ 5623285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8438627" y="1"/>
                </a:lnTo>
                <a:lnTo>
                  <a:pt x="12192000" y="562328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2000">
                <a:srgbClr val="961318"/>
              </a:gs>
              <a:gs pos="72000">
                <a:srgbClr val="961318">
                  <a:alpha val="40000"/>
                </a:srgbClr>
              </a:gs>
              <a:gs pos="100000">
                <a:srgbClr val="961318">
                  <a:alpha val="0"/>
                </a:srgbClr>
              </a:gs>
            </a:gsLst>
            <a:lin ang="84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1" name="PA-文本框 15">
            <a:extLst>
              <a:ext uri="{FF2B5EF4-FFF2-40B4-BE49-F238E27FC236}">
                <a16:creationId xmlns:a16="http://schemas.microsoft.com/office/drawing/2014/main" id="{835D5710-4B9A-D585-F979-C863497AE6D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550953" y="3637087"/>
            <a:ext cx="62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i="1" dirty="0">
                <a:solidFill>
                  <a:srgbClr val="961318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3</a:t>
            </a:r>
            <a:endParaRPr lang="zh-CN" altLang="en-US" sz="4800" b="1" i="1" dirty="0">
              <a:solidFill>
                <a:srgbClr val="961318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12" name="PA-组合 17">
            <a:extLst>
              <a:ext uri="{FF2B5EF4-FFF2-40B4-BE49-F238E27FC236}">
                <a16:creationId xmlns:a16="http://schemas.microsoft.com/office/drawing/2014/main" id="{7372B172-218C-58DB-6536-B01C1D543B83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503258" y="4656362"/>
            <a:ext cx="672405" cy="830997"/>
            <a:chOff x="7138670" y="5303103"/>
            <a:chExt cx="672405" cy="830997"/>
          </a:xfrm>
        </p:grpSpPr>
        <p:sp>
          <p:nvSpPr>
            <p:cNvPr id="13" name="PA-任意多边形 12">
              <a:extLst>
                <a:ext uri="{FF2B5EF4-FFF2-40B4-BE49-F238E27FC236}">
                  <a16:creationId xmlns:a16="http://schemas.microsoft.com/office/drawing/2014/main" id="{DB7598DD-67A2-66AA-6FD5-BCA475265826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138670" y="5792070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4" name="PA-文本框 16">
              <a:extLst>
                <a:ext uri="{FF2B5EF4-FFF2-40B4-BE49-F238E27FC236}">
                  <a16:creationId xmlns:a16="http://schemas.microsoft.com/office/drawing/2014/main" id="{C7C9F0CE-40B4-BC5E-BD29-C9D72761437D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7186365" y="5303103"/>
              <a:ext cx="624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4</a:t>
              </a:r>
              <a:endParaRPr kumimoji="0" lang="zh-CN" alt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5" name="PA-文本框 21">
            <a:extLst>
              <a:ext uri="{FF2B5EF4-FFF2-40B4-BE49-F238E27FC236}">
                <a16:creationId xmlns:a16="http://schemas.microsoft.com/office/drawing/2014/main" id="{62134321-41C8-D1A0-3F7E-08F2FDB5950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112164" y="1818317"/>
            <a:ext cx="438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拟推荐人填写在线表单</a:t>
            </a:r>
          </a:p>
        </p:txBody>
      </p:sp>
      <p:sp>
        <p:nvSpPr>
          <p:cNvPr id="16" name="PA-文本框 22">
            <a:extLst>
              <a:ext uri="{FF2B5EF4-FFF2-40B4-BE49-F238E27FC236}">
                <a16:creationId xmlns:a16="http://schemas.microsoft.com/office/drawing/2014/main" id="{B96B700F-D779-A91F-B203-BDD466DEFF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076872" y="2802478"/>
            <a:ext cx="501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院系推荐</a:t>
            </a:r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】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班级团支书审批</a:t>
            </a:r>
          </a:p>
        </p:txBody>
      </p:sp>
      <p:sp>
        <p:nvSpPr>
          <p:cNvPr id="17" name="PA-文本框 23">
            <a:extLst>
              <a:ext uri="{FF2B5EF4-FFF2-40B4-BE49-F238E27FC236}">
                <a16:creationId xmlns:a16="http://schemas.microsoft.com/office/drawing/2014/main" id="{B60699A9-FBE8-34D3-C4FF-37C6B88A21B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076872" y="3825365"/>
            <a:ext cx="501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机关推荐</a:t>
            </a:r>
            <a:r>
              <a:rPr lang="en-US" altLang="zh-CN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】</a:t>
            </a:r>
            <a:r>
              <a:rPr lang="zh-CN" altLang="en-US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机关负责人审批</a:t>
            </a:r>
          </a:p>
        </p:txBody>
      </p:sp>
      <p:sp>
        <p:nvSpPr>
          <p:cNvPr id="18" name="PA-文本框 24">
            <a:extLst>
              <a:ext uri="{FF2B5EF4-FFF2-40B4-BE49-F238E27FC236}">
                <a16:creationId xmlns:a16="http://schemas.microsoft.com/office/drawing/2014/main" id="{8E70D7FB-935E-62BD-5A75-A71CC5D1D49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173123" y="4841027"/>
            <a:ext cx="438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院系团委审批、导出信息</a:t>
            </a:r>
          </a:p>
        </p:txBody>
      </p:sp>
      <p:cxnSp>
        <p:nvCxnSpPr>
          <p:cNvPr id="19" name="PA-直接连接符 25">
            <a:extLst>
              <a:ext uri="{FF2B5EF4-FFF2-40B4-BE49-F238E27FC236}">
                <a16:creationId xmlns:a16="http://schemas.microsoft.com/office/drawing/2014/main" id="{98732FFF-EBE0-94D7-2833-1B24E062062E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5565474" y="4867219"/>
            <a:ext cx="628650" cy="358139"/>
          </a:xfrm>
          <a:prstGeom prst="line">
            <a:avLst/>
          </a:prstGeom>
          <a:noFill/>
          <a:ln w="57150" cap="rnd" cmpd="sng" algn="ctr">
            <a:gradFill>
              <a:gsLst>
                <a:gs pos="0">
                  <a:srgbClr val="FFFFFF">
                    <a:alpha val="77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0" name="PA-直接连接符 26">
            <a:extLst>
              <a:ext uri="{FF2B5EF4-FFF2-40B4-BE49-F238E27FC236}">
                <a16:creationId xmlns:a16="http://schemas.microsoft.com/office/drawing/2014/main" id="{AD5AEBE5-5D87-01BD-08F7-2BF0D287571D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6108366" y="5945110"/>
            <a:ext cx="1149834" cy="616027"/>
          </a:xfrm>
          <a:prstGeom prst="line">
            <a:avLst/>
          </a:prstGeom>
          <a:noFill/>
          <a:ln w="63500" cap="rnd" cmpd="sng" algn="ctr">
            <a:gradFill>
              <a:gsLst>
                <a:gs pos="0">
                  <a:srgbClr val="FFFFFF">
                    <a:alpha val="0"/>
                  </a:srgbClr>
                </a:gs>
                <a:gs pos="7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1" name="PA-直接连接符 31">
            <a:extLst>
              <a:ext uri="{FF2B5EF4-FFF2-40B4-BE49-F238E27FC236}">
                <a16:creationId xmlns:a16="http://schemas.microsoft.com/office/drawing/2014/main" id="{BEA025F9-8EF6-CC9F-EF77-86EAA929E16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646099" y="4596709"/>
            <a:ext cx="315585" cy="179789"/>
          </a:xfrm>
          <a:prstGeom prst="line">
            <a:avLst/>
          </a:prstGeom>
          <a:noFill/>
          <a:ln w="69850" cap="rnd" cmpd="sng" algn="ctr">
            <a:gradFill>
              <a:gsLst>
                <a:gs pos="0">
                  <a:srgbClr val="FFFFFF">
                    <a:alpha val="77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2" name="PA-直接连接符 33">
            <a:extLst>
              <a:ext uri="{FF2B5EF4-FFF2-40B4-BE49-F238E27FC236}">
                <a16:creationId xmlns:a16="http://schemas.microsoft.com/office/drawing/2014/main" id="{EAF15A68-AFA6-D27F-81D7-09642F49FED5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970741" y="5579561"/>
            <a:ext cx="574917" cy="277128"/>
          </a:xfrm>
          <a:prstGeom prst="line">
            <a:avLst/>
          </a:prstGeom>
          <a:noFill/>
          <a:ln w="47625" cap="rnd" cmpd="sng" algn="ctr"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3" name="PA-直接连接符 36">
            <a:extLst>
              <a:ext uri="{FF2B5EF4-FFF2-40B4-BE49-F238E27FC236}">
                <a16:creationId xmlns:a16="http://schemas.microsoft.com/office/drawing/2014/main" id="{26157556-7A81-6D36-5661-826B742D1229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9035548" y="2496875"/>
            <a:ext cx="301333" cy="171668"/>
          </a:xfrm>
          <a:prstGeom prst="line">
            <a:avLst/>
          </a:prstGeom>
          <a:noFill/>
          <a:ln w="47625" cap="rnd" cmpd="sng" algn="ctr">
            <a:gradFill>
              <a:gsLst>
                <a:gs pos="0">
                  <a:srgbClr val="FFFFFF">
                    <a:alpha val="74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94375EE-5E8C-6E0C-4ADC-C36A226E8C4C}"/>
              </a:ext>
            </a:extLst>
          </p:cNvPr>
          <p:cNvGrpSpPr/>
          <p:nvPr/>
        </p:nvGrpSpPr>
        <p:grpSpPr>
          <a:xfrm>
            <a:off x="357611" y="1592658"/>
            <a:ext cx="4378398" cy="3207306"/>
            <a:chOff x="1043940" y="2140627"/>
            <a:chExt cx="4000500" cy="2930484"/>
          </a:xfrm>
        </p:grpSpPr>
        <p:sp>
          <p:nvSpPr>
            <p:cNvPr id="25" name="PA-右中括号 1">
              <a:extLst>
                <a:ext uri="{FF2B5EF4-FFF2-40B4-BE49-F238E27FC236}">
                  <a16:creationId xmlns:a16="http://schemas.microsoft.com/office/drawing/2014/main" id="{B86334E3-9263-F1B9-E72A-D0DE06791CFC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rot="16200000">
              <a:off x="2712720" y="1310047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srgbClr val="000000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6" name="PA-右中括号 3">
              <a:extLst>
                <a:ext uri="{FF2B5EF4-FFF2-40B4-BE49-F238E27FC236}">
                  <a16:creationId xmlns:a16="http://schemas.microsoft.com/office/drawing/2014/main" id="{CD812512-00FF-AD81-B7D8-724A411D8827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 rot="5400000" flipV="1">
              <a:off x="2712720" y="3577591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000000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7" name="PA-矩形 4">
              <a:extLst>
                <a:ext uri="{FF2B5EF4-FFF2-40B4-BE49-F238E27FC236}">
                  <a16:creationId xmlns:a16="http://schemas.microsoft.com/office/drawing/2014/main" id="{B3FF7A09-84B0-4203-9833-79BFDA3893D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43940" y="2951479"/>
              <a:ext cx="4000500" cy="1087120"/>
            </a:xfrm>
            <a:prstGeom prst="rect">
              <a:avLst/>
            </a:prstGeom>
            <a:solidFill>
              <a:srgbClr val="FFFFFF">
                <a:alpha val="55000"/>
              </a:srgbClr>
            </a:solidFill>
            <a:ln w="12700" cap="flat" cmpd="sng" algn="ctr">
              <a:gradFill>
                <a:gsLst>
                  <a:gs pos="0">
                    <a:srgbClr val="00723E">
                      <a:lumMod val="5000"/>
                      <a:lumOff val="95000"/>
                    </a:srgbClr>
                  </a:gs>
                  <a:gs pos="69400">
                    <a:srgbClr val="FAFFFD">
                      <a:alpha val="33000"/>
                    </a:srgbClr>
                  </a:gs>
                  <a:gs pos="32000">
                    <a:srgbClr val="F3FFFA">
                      <a:alpha val="0"/>
                    </a:srgbClr>
                  </a:gs>
                  <a:gs pos="100000">
                    <a:srgbClr val="FFFFFF">
                      <a:alpha val="94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8" name="PA-文本框 5">
              <a:extLst>
                <a:ext uri="{FF2B5EF4-FFF2-40B4-BE49-F238E27FC236}">
                  <a16:creationId xmlns:a16="http://schemas.microsoft.com/office/drawing/2014/main" id="{7B6ABBD9-761E-80B4-8583-8FDE1C782AD9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1993900" y="2986360"/>
              <a:ext cx="2100580" cy="1168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zh-CN" altLang="en-US" sz="6600" b="1" kern="0" dirty="0">
                  <a:solidFill>
                    <a:srgbClr val="FFFFFF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29" name="PA-文本框 6">
              <a:extLst>
                <a:ext uri="{FF2B5EF4-FFF2-40B4-BE49-F238E27FC236}">
                  <a16:creationId xmlns:a16="http://schemas.microsoft.com/office/drawing/2014/main" id="{EDAF3F37-F5BA-5D70-0861-E155A877A188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2094230" y="4223504"/>
              <a:ext cx="1899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CONTEXT</a:t>
              </a:r>
              <a:endParaRPr lang="zh-CN" altLang="en-US" kern="0" dirty="0">
                <a:solidFill>
                  <a:srgbClr val="FFFFFF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30" name="PA-直接连接符 42">
              <a:extLst>
                <a:ext uri="{FF2B5EF4-FFF2-40B4-BE49-F238E27FC236}">
                  <a16:creationId xmlns:a16="http://schemas.microsoft.com/office/drawing/2014/main" id="{EB8C56B5-D835-0081-045C-6E9B65FF0383}"/>
                </a:ext>
              </a:extLst>
            </p:cNvPr>
            <p:cNvCxnSpPr>
              <a:cxnSpLocks/>
            </p:cNvCxnSpPr>
            <p:nvPr>
              <p:custDataLst>
                <p:tags r:id="rId22"/>
              </p:custDataLst>
            </p:nvPr>
          </p:nvCxnSpPr>
          <p:spPr>
            <a:xfrm>
              <a:off x="2170176" y="4174352"/>
              <a:ext cx="1737360" cy="0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grpSp>
          <p:nvGrpSpPr>
            <p:cNvPr id="31" name="PA-组合 54">
              <a:extLst>
                <a:ext uri="{FF2B5EF4-FFF2-40B4-BE49-F238E27FC236}">
                  <a16:creationId xmlns:a16="http://schemas.microsoft.com/office/drawing/2014/main" id="{66520034-55DD-4B5D-C591-0944B37426FF}"/>
                </a:ext>
              </a:extLst>
            </p:cNvPr>
            <p:cNvGrpSpPr/>
            <p:nvPr>
              <p:custDataLst>
                <p:tags r:id="rId23"/>
              </p:custDataLst>
            </p:nvPr>
          </p:nvGrpSpPr>
          <p:grpSpPr>
            <a:xfrm>
              <a:off x="4200650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6" name="PA-直接连接符 47">
                <a:extLst>
                  <a:ext uri="{FF2B5EF4-FFF2-40B4-BE49-F238E27FC236}">
                    <a16:creationId xmlns:a16="http://schemas.microsoft.com/office/drawing/2014/main" id="{4F589A15-06BD-F5BA-BEEB-CB63AF901BCE}"/>
                  </a:ext>
                </a:extLst>
              </p:cNvPr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" name="PA-直接连接符 48">
                <a:extLst>
                  <a:ext uri="{FF2B5EF4-FFF2-40B4-BE49-F238E27FC236}">
                    <a16:creationId xmlns:a16="http://schemas.microsoft.com/office/drawing/2014/main" id="{CA4AF43B-68AA-89FD-F5F8-7272CF0FDD74}"/>
                  </a:ext>
                </a:extLst>
              </p:cNvPr>
              <p:cNvCxnSpPr>
                <a:cxnSpLocks/>
              </p:cNvCxnSpPr>
              <p:nvPr>
                <p:custDataLst>
                  <p:tags r:id="rId29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" name="PA-直接连接符 49">
                <a:extLst>
                  <a:ext uri="{FF2B5EF4-FFF2-40B4-BE49-F238E27FC236}">
                    <a16:creationId xmlns:a16="http://schemas.microsoft.com/office/drawing/2014/main" id="{9458B3B2-B862-C6CF-F584-3BAE0A685D21}"/>
                  </a:ext>
                </a:extLst>
              </p:cNvPr>
              <p:cNvCxnSpPr>
                <a:cxnSpLocks/>
              </p:cNvCxnSpPr>
              <p:nvPr>
                <p:custDataLst>
                  <p:tags r:id="rId30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32" name="PA-组合 55">
              <a:extLst>
                <a:ext uri="{FF2B5EF4-FFF2-40B4-BE49-F238E27FC236}">
                  <a16:creationId xmlns:a16="http://schemas.microsoft.com/office/drawing/2014/main" id="{9ABB0593-434B-D860-5B07-3F89E515BB0E}"/>
                </a:ext>
              </a:extLst>
            </p:cNvPr>
            <p:cNvGrpSpPr/>
            <p:nvPr>
              <p:custDataLst>
                <p:tags r:id="rId24"/>
              </p:custDataLst>
            </p:nvPr>
          </p:nvGrpSpPr>
          <p:grpSpPr>
            <a:xfrm flipH="1">
              <a:off x="1665733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3" name="PA-直接连接符 56">
                <a:extLst>
                  <a:ext uri="{FF2B5EF4-FFF2-40B4-BE49-F238E27FC236}">
                    <a16:creationId xmlns:a16="http://schemas.microsoft.com/office/drawing/2014/main" id="{723A2385-4582-3BD1-4409-16A777FE99F3}"/>
                  </a:ext>
                </a:extLst>
              </p:cNvPr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PA-直接连接符 57">
                <a:extLst>
                  <a:ext uri="{FF2B5EF4-FFF2-40B4-BE49-F238E27FC236}">
                    <a16:creationId xmlns:a16="http://schemas.microsoft.com/office/drawing/2014/main" id="{42E74CC3-865B-AACE-4EFA-BC4F67C343AD}"/>
                  </a:ext>
                </a:extLst>
              </p:cNvPr>
              <p:cNvCxnSpPr>
                <a:cxnSpLocks/>
              </p:cNvCxnSpPr>
              <p:nvPr>
                <p:custDataLst>
                  <p:tags r:id="rId26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5" name="PA-直接连接符 58">
                <a:extLst>
                  <a:ext uri="{FF2B5EF4-FFF2-40B4-BE49-F238E27FC236}">
                    <a16:creationId xmlns:a16="http://schemas.microsoft.com/office/drawing/2014/main" id="{E9EFEF44-9C6A-DA11-A4A0-1940BF10C182}"/>
                  </a:ext>
                </a:extLst>
              </p:cNvPr>
              <p:cNvCxnSpPr>
                <a:cxnSpLocks/>
              </p:cNvCxnSpPr>
              <p:nvPr>
                <p:custDataLst>
                  <p:tags r:id="rId27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531FED3A-260C-AF3D-1A98-B1A2BFE49A0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7257" y="6440716"/>
            <a:ext cx="2293308" cy="31976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F0E11C1D-E8F6-2F11-10EB-D813EE224AB3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09632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82C7E-B522-43B2-0D47-C47686B50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A494B65-A663-B039-1958-36E9BF80F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r>
              <a:rPr lang="en-US" altLang="zh-CN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【</a:t>
            </a:r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拟推荐人为学生</a:t>
            </a:r>
            <a:r>
              <a:rPr lang="en-US" altLang="zh-CN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】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6DA1F40-DB22-1D84-C323-96396BF1162F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815D3695-C41E-A62D-7F13-DCF3CF784237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DE280910-AD06-C0ED-6250-960A9510FA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67710" rtl="0" eaLnBrk="1" fontAlgn="auto" latinLnBrk="0" hangingPunct="1">
                  <a:lnSpc>
                    <a:spcPct val="150000"/>
                  </a:lnSpc>
                  <a:spcBef>
                    <a:spcPts val="1058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院系推荐流程</a:t>
                </a: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团支书（班团审核人）审批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9E01015C-727D-356D-25A9-0B7EAD40D740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51819855-6D1B-8E85-AC2C-E478129F1CCD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868DCE1C-F4EC-4962-1809-130AF4CCC2A7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2F9F9572-45FB-3A1A-5B75-E33429475290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AE17ABE9-C23D-F42A-8D82-40B4EE4CEB1C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D0714312-A6C4-8B4A-0505-11E2E9C5C57F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校级机关负责人审批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182B2B9B-A691-C6F7-2DC2-DD7A815E34EC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20AB9E28-7C19-4D44-B625-C1D94D6EB5AE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32F75656-E5BB-EA6A-DB13-5F91E7EDF14D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10C90B60-7F66-1AD4-A80E-5E97C58AE11E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66B50537-D3E9-E636-5EC0-DEFB109F87D8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1EB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注：拟推荐人不能同时参与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院系推荐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校级机关或学生组织推荐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，二者只能选其一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41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62FA3-C424-7D5C-6B13-BC9EF3F55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1E11521-8C5F-A81E-9C16-5B7C774C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r>
              <a:rPr lang="en-US" altLang="zh-CN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【</a:t>
            </a:r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拟推荐人为教工</a:t>
            </a:r>
            <a:r>
              <a:rPr lang="en-US" altLang="zh-CN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】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D4816287-4395-8D07-C7AD-361AFC67A4CD}"/>
              </a:ext>
            </a:extLst>
          </p:cNvPr>
          <p:cNvSpPr txBox="1">
            <a:spLocks/>
          </p:cNvSpPr>
          <p:nvPr/>
        </p:nvSpPr>
        <p:spPr>
          <a:xfrm>
            <a:off x="771433" y="1329949"/>
            <a:ext cx="4440910" cy="419804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41927" indent="-241927" algn="l" defTabSz="967710" rtl="0" eaLnBrk="1" latinLnBrk="0" hangingPunct="1">
              <a:lnSpc>
                <a:spcPct val="90000"/>
              </a:lnSpc>
              <a:spcBef>
                <a:spcPts val="1058"/>
              </a:spcBef>
              <a:buFontTx/>
              <a:buBlip>
                <a:blip r:embed="rId2"/>
              </a:buBlip>
              <a:defRPr sz="2963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院系推荐流程</a:t>
            </a:r>
            <a:endParaRPr lang="en-US" altLang="zh-CN" sz="3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拟推荐人发起申请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院系团委审批</a:t>
            </a:r>
          </a:p>
          <a:p>
            <a:pPr marL="457200" lvl="1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校团委审批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DFFA7C-2757-DBAB-4536-589292E1BE2E}"/>
              </a:ext>
            </a:extLst>
          </p:cNvPr>
          <p:cNvSpPr txBox="1"/>
          <p:nvPr/>
        </p:nvSpPr>
        <p:spPr>
          <a:xfrm>
            <a:off x="6546388" y="1330007"/>
            <a:ext cx="5053330" cy="41979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C8161E"/>
              </a:buClr>
              <a:buSzPct val="100000"/>
              <a:buFont typeface="+mj-lt"/>
              <a:buAutoNum type="alphaUcPeriod" startAt="2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校级机关推荐流程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C8161E"/>
              </a:buClr>
              <a:buSzPct val="100000"/>
              <a:buFont typeface="Calibri" panose="020F0502020204030204" pitchFamily="34" charset="0"/>
              <a:buChar char="▪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拟推荐人发起申请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C8161E"/>
              </a:buClr>
              <a:buSzPct val="100000"/>
              <a:buFont typeface="Calibri" panose="020F0502020204030204" pitchFamily="34" charset="0"/>
              <a:buChar char="▪"/>
              <a:defRPr/>
            </a:pPr>
            <a:endParaRPr lang="en-US" altLang="zh-CN" sz="28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C8161E"/>
              </a:buClr>
              <a:buSzPct val="100000"/>
              <a:buFont typeface="Calibri" panose="020F0502020204030204" pitchFamily="34" charset="0"/>
              <a:buChar char="▪"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校级机关负责人审批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C8161E"/>
              </a:buClr>
              <a:buSzPct val="100000"/>
              <a:buFont typeface="Calibri" panose="020F0502020204030204" pitchFamily="34" charset="0"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C8161E"/>
              </a:buClr>
              <a:buSzPct val="100000"/>
              <a:buFont typeface="Calibri" panose="020F0502020204030204" pitchFamily="34" charset="0"/>
              <a:buChar char="▪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校团委审批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箭头: 下 4">
            <a:extLst>
              <a:ext uri="{FF2B5EF4-FFF2-40B4-BE49-F238E27FC236}">
                <a16:creationId xmlns:a16="http://schemas.microsoft.com/office/drawing/2014/main" id="{ADD7F493-D3E7-887B-D2D9-E38D65D9338E}"/>
              </a:ext>
            </a:extLst>
          </p:cNvPr>
          <p:cNvSpPr/>
          <p:nvPr/>
        </p:nvSpPr>
        <p:spPr>
          <a:xfrm>
            <a:off x="2427750" y="2831708"/>
            <a:ext cx="306301" cy="47747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箭头: 下 13">
            <a:extLst>
              <a:ext uri="{FF2B5EF4-FFF2-40B4-BE49-F238E27FC236}">
                <a16:creationId xmlns:a16="http://schemas.microsoft.com/office/drawing/2014/main" id="{69461A7D-E94F-89C1-43C4-4C5BF3C7B5C3}"/>
              </a:ext>
            </a:extLst>
          </p:cNvPr>
          <p:cNvSpPr/>
          <p:nvPr/>
        </p:nvSpPr>
        <p:spPr>
          <a:xfrm>
            <a:off x="8224487" y="2831708"/>
            <a:ext cx="306301" cy="47747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箭头: 下 6">
            <a:extLst>
              <a:ext uri="{FF2B5EF4-FFF2-40B4-BE49-F238E27FC236}">
                <a16:creationId xmlns:a16="http://schemas.microsoft.com/office/drawing/2014/main" id="{8CA4EF6B-707E-D2B3-BC43-DE9D62488BDD}"/>
              </a:ext>
            </a:extLst>
          </p:cNvPr>
          <p:cNvSpPr/>
          <p:nvPr/>
        </p:nvSpPr>
        <p:spPr>
          <a:xfrm>
            <a:off x="2438871" y="4179850"/>
            <a:ext cx="306301" cy="47747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箭头: 下 21">
            <a:extLst>
              <a:ext uri="{FF2B5EF4-FFF2-40B4-BE49-F238E27FC236}">
                <a16:creationId xmlns:a16="http://schemas.microsoft.com/office/drawing/2014/main" id="{830F80DA-BEB9-7612-9CFB-AD06ACF69F5C}"/>
              </a:ext>
            </a:extLst>
          </p:cNvPr>
          <p:cNvSpPr/>
          <p:nvPr/>
        </p:nvSpPr>
        <p:spPr>
          <a:xfrm>
            <a:off x="8224487" y="4179850"/>
            <a:ext cx="306301" cy="477470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464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E9F566-8283-A39F-AA98-7A982A0D2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F13FA425-1628-3924-0ED6-351C6C09B12F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6852B9F-57A7-6C30-AB89-692D3EAC90C5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60BE0170-2A19-830B-F8FD-C56D56CEFBA8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9EC2A847-CF43-7697-E6AF-6B5F04BDDF51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7D485D48-33F9-4BF4-FDF5-501BCCB3D7A7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990DC17-476C-B708-F850-E8BFBAE8E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4B13FD39-5921-8529-1A77-B91A535BDD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6" name="内容占位符 23">
            <a:extLst>
              <a:ext uri="{FF2B5EF4-FFF2-40B4-BE49-F238E27FC236}">
                <a16:creationId xmlns:a16="http://schemas.microsoft.com/office/drawing/2014/main" id="{6133DD0D-50FA-CE36-D0D2-B90FD5C3E1AA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22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填写审核意见</a:t>
            </a:r>
          </a:p>
        </p:txBody>
      </p:sp>
      <p:sp>
        <p:nvSpPr>
          <p:cNvPr id="11" name="内容占位符 3">
            <a:extLst>
              <a:ext uri="{FF2B5EF4-FFF2-40B4-BE49-F238E27FC236}">
                <a16:creationId xmlns:a16="http://schemas.microsoft.com/office/drawing/2014/main" id="{5ECCBBF0-EE76-0716-EF93-B80ECC4EFAD4}"/>
              </a:ext>
            </a:extLst>
          </p:cNvPr>
          <p:cNvSpPr txBox="1"/>
          <p:nvPr/>
        </p:nvSpPr>
        <p:spPr>
          <a:xfrm>
            <a:off x="136270" y="1658410"/>
            <a:ext cx="11760357" cy="964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审批人通过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jaccount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进入“交我办”（手机端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/PC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端）办事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待办事项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点击其中一条待办事项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FC34563-B65D-A501-5FC8-77801EF90E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85" y="3138945"/>
            <a:ext cx="10103570" cy="311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39C5F83-1098-A10C-311B-9387002FD465}"/>
              </a:ext>
            </a:extLst>
          </p:cNvPr>
          <p:cNvSpPr/>
          <p:nvPr/>
        </p:nvSpPr>
        <p:spPr>
          <a:xfrm>
            <a:off x="3520097" y="5666573"/>
            <a:ext cx="1051903" cy="3327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占位符 5">
            <a:extLst>
              <a:ext uri="{FF2B5EF4-FFF2-40B4-BE49-F238E27FC236}">
                <a16:creationId xmlns:a16="http://schemas.microsoft.com/office/drawing/2014/main" id="{71DA7460-0A8E-9399-6F81-09F6B5BA27FA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机关推荐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机关负责人审批</a:t>
            </a:r>
          </a:p>
        </p:txBody>
      </p:sp>
    </p:spTree>
    <p:extLst>
      <p:ext uri="{BB962C8B-B14F-4D97-AF65-F5344CB8AC3E}">
        <p14:creationId xmlns:p14="http://schemas.microsoft.com/office/powerpoint/2010/main" val="240438170"/>
      </p:ext>
    </p:extLst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9AC296-6A93-98CF-68FB-36E2FC758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ECDA288-838E-B8AB-06E1-DD4CBD15E5CA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422BDC3-CE9B-EC3E-49B1-B36B9A6C2921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E884E920-9308-FCC2-EB2C-4BA646E5B972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189F9030-2F1B-D596-7AB4-D66D414CE746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D893F638-42F8-9A20-D17A-7017EC8CD0EE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0D3235A-FA42-5C2E-4967-D3073B5CC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B5EE8A13-CDCC-14C3-C624-E7C9A0755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BDC17FA5-13DB-871A-84D4-CF15673233C4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71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 startAt="2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进行审批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74E4F1-6C08-84C1-0420-B93D45586DD7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核对申请表单的各项信息。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注意：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请点对点做好审批结果的反馈工作，确保申请人知晓本人表单的审批结果，避免信息不对称的情况发生。</a:t>
            </a:r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3CF08F55-2A1F-79E9-A23A-F96C49A4AC05}"/>
              </a:ext>
            </a:extLst>
          </p:cNvPr>
          <p:cNvSpPr txBox="1"/>
          <p:nvPr/>
        </p:nvSpPr>
        <p:spPr>
          <a:xfrm>
            <a:off x="6181418" y="2830528"/>
            <a:ext cx="6010582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常见问题：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今年春季入学学生、资格不符等；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推荐来源有误、推荐类别有误；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个人信息有误（如政治面貌错误、职务错误）；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表述不规范；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前后文矛盾（如政治面貌栏为“共青团员”，担任职务栏为“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党支部书记”）；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9CB97E1-5997-550F-DE25-76F8FD2B8D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0"/>
          <a:stretch>
            <a:fillRect/>
          </a:stretch>
        </p:blipFill>
        <p:spPr>
          <a:xfrm>
            <a:off x="866808" y="2958313"/>
            <a:ext cx="5011484" cy="3475400"/>
          </a:xfrm>
          <a:prstGeom prst="rect">
            <a:avLst/>
          </a:prstGeom>
        </p:spPr>
      </p:pic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6BE260C-D76A-7CE7-B120-54A0BFB8618F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机关推荐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机关负责人审批</a:t>
            </a:r>
          </a:p>
        </p:txBody>
      </p:sp>
    </p:spTree>
    <p:extLst>
      <p:ext uri="{BB962C8B-B14F-4D97-AF65-F5344CB8AC3E}">
        <p14:creationId xmlns:p14="http://schemas.microsoft.com/office/powerpoint/2010/main" val="3262898756"/>
      </p:ext>
    </p:extLst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F9082-E578-7143-DB9A-D85A57C01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5DFE06F4-F1F0-6115-5ADF-3F97714891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26" r="1727"/>
          <a:stretch>
            <a:fillRect/>
          </a:stretch>
        </p:blipFill>
        <p:spPr>
          <a:xfrm>
            <a:off x="239671" y="1716338"/>
            <a:ext cx="11600100" cy="4282761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A2E72C3A-1648-5DF4-7588-EA9BB7FC9080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316C1060-21B4-5BDF-F42D-6C74EF464868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5BB68BA6-520B-0716-34DD-364FE9443411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BC222DAA-A4D4-43FE-9A76-79E03D71267D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C06CED8-F815-3A9F-E7A6-FC4FF38F4C5A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C2211D8-52A6-B56A-38FB-976ACA672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D761B052-F488-D0B9-95FE-693672F68C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4A342446-4932-60F6-5953-66D948CE9752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22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 startAt="3"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填写审核意见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BB005BB-667D-2739-54F2-7A9B38F96487}"/>
              </a:ext>
            </a:extLst>
          </p:cNvPr>
          <p:cNvGrpSpPr/>
          <p:nvPr/>
        </p:nvGrpSpPr>
        <p:grpSpPr>
          <a:xfrm>
            <a:off x="908386" y="1779055"/>
            <a:ext cx="10850280" cy="3658359"/>
            <a:chOff x="942564" y="1948758"/>
            <a:chExt cx="10850280" cy="365835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A54330C-255F-D428-F2AB-8C6F037230A5}"/>
                </a:ext>
              </a:extLst>
            </p:cNvPr>
            <p:cNvSpPr txBox="1"/>
            <p:nvPr/>
          </p:nvSpPr>
          <p:spPr>
            <a:xfrm>
              <a:off x="1161626" y="2239860"/>
              <a:ext cx="17523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选择同意或驳回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E980747-4645-4041-51EB-D7CE5A0863F1}"/>
                </a:ext>
              </a:extLst>
            </p:cNvPr>
            <p:cNvSpPr txBox="1"/>
            <p:nvPr/>
          </p:nvSpPr>
          <p:spPr>
            <a:xfrm>
              <a:off x="6822067" y="4554092"/>
              <a:ext cx="14695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填写审核意见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9789BED-BFAC-5289-099F-1B55D7662556}"/>
                </a:ext>
              </a:extLst>
            </p:cNvPr>
            <p:cNvSpPr/>
            <p:nvPr/>
          </p:nvSpPr>
          <p:spPr>
            <a:xfrm>
              <a:off x="942564" y="1948758"/>
              <a:ext cx="1965444" cy="30777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94DCE56-6F06-7250-F3F6-77A4EBE4B9C9}"/>
                </a:ext>
              </a:extLst>
            </p:cNvPr>
            <p:cNvSpPr/>
            <p:nvPr/>
          </p:nvSpPr>
          <p:spPr>
            <a:xfrm>
              <a:off x="2124233" y="4892646"/>
              <a:ext cx="9668611" cy="71447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" name="文本占位符 5">
            <a:extLst>
              <a:ext uri="{FF2B5EF4-FFF2-40B4-BE49-F238E27FC236}">
                <a16:creationId xmlns:a16="http://schemas.microsoft.com/office/drawing/2014/main" id="{60B6B419-05B3-E70F-057A-904161BBAF25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机关推荐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机关负责人审批</a:t>
            </a:r>
          </a:p>
        </p:txBody>
      </p:sp>
    </p:spTree>
    <p:extLst>
      <p:ext uri="{BB962C8B-B14F-4D97-AF65-F5344CB8AC3E}">
        <p14:creationId xmlns:p14="http://schemas.microsoft.com/office/powerpoint/2010/main" val="3347537506"/>
      </p:ext>
    </p:extLst>
  </p:cSld>
  <p:clrMapOvr>
    <a:masterClrMapping/>
  </p:clrMapOvr>
  <p:transition spd="slow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6141D2-4025-7D30-CA85-2C7026B8F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AF627BC-9641-9F44-98EB-E51818562BE5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F1B239E3-DDAF-6136-6664-8C52A3D04028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A641D263-6A69-FC52-ADB8-14AE70691785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2EB9D406-AAAC-3136-BC7C-4E43CFFE1EB5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64BF183A-A55B-A023-BFE9-6EC4437C6D51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469C526-5096-0DDA-CF50-99C7E900E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2223C8EE-1BEF-74DB-0D3B-34F7A20F39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393B1432-259C-4196-5D44-40A29F8112F5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668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 startAt="3"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填写审核意见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A1E19AB-1DD8-643E-3722-C8D85E85A1BF}"/>
              </a:ext>
            </a:extLst>
          </p:cNvPr>
          <p:cNvSpPr txBox="1"/>
          <p:nvPr/>
        </p:nvSpPr>
        <p:spPr>
          <a:xfrm>
            <a:off x="381367" y="5367826"/>
            <a:ext cx="4235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驳回：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选择所有用户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个人均只驳回给表单发起个人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95F2EE4-E4C2-BCEF-5D06-96058C70B83B}"/>
              </a:ext>
            </a:extLst>
          </p:cNvPr>
          <p:cNvSpPr txBox="1"/>
          <p:nvPr/>
        </p:nvSpPr>
        <p:spPr>
          <a:xfrm>
            <a:off x="381367" y="1761825"/>
            <a:ext cx="44697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同意：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拟推荐人为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进入下一阶段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院级团委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审核，系统指定办理人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DAD16D5-A6F8-17B8-B9B1-0591B0C44068}"/>
              </a:ext>
            </a:extLst>
          </p:cNvPr>
          <p:cNvGrpSpPr/>
          <p:nvPr/>
        </p:nvGrpSpPr>
        <p:grpSpPr>
          <a:xfrm>
            <a:off x="5041104" y="1156830"/>
            <a:ext cx="5167234" cy="1896609"/>
            <a:chOff x="4730859" y="1728334"/>
            <a:chExt cx="5167234" cy="2008330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CA4C13E9-3939-06EE-C416-4E82521B0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4" t="7763" r="4685" b="3390"/>
            <a:stretch>
              <a:fillRect/>
            </a:stretch>
          </p:blipFill>
          <p:spPr>
            <a:xfrm>
              <a:off x="4730859" y="1728334"/>
              <a:ext cx="5167234" cy="2008330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DF983E2-2DEF-D229-985E-D40C5C7DF2A4}"/>
                </a:ext>
              </a:extLst>
            </p:cNvPr>
            <p:cNvSpPr/>
            <p:nvPr/>
          </p:nvSpPr>
          <p:spPr>
            <a:xfrm>
              <a:off x="4851153" y="2759529"/>
              <a:ext cx="2104821" cy="38846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79A59DF-0DCC-5D95-A421-4B9BCF853A93}"/>
              </a:ext>
            </a:extLst>
          </p:cNvPr>
          <p:cNvGrpSpPr/>
          <p:nvPr/>
        </p:nvGrpSpPr>
        <p:grpSpPr>
          <a:xfrm>
            <a:off x="5171732" y="4893104"/>
            <a:ext cx="5167234" cy="1896609"/>
            <a:chOff x="4730859" y="4157292"/>
            <a:chExt cx="5167234" cy="2109906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8389C51-38DD-79C4-04D6-15F57E3A1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859" y="4157292"/>
              <a:ext cx="5167234" cy="2109906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32AF152-2827-03CE-D62B-F358270A19EA}"/>
                </a:ext>
              </a:extLst>
            </p:cNvPr>
            <p:cNvSpPr/>
            <p:nvPr/>
          </p:nvSpPr>
          <p:spPr>
            <a:xfrm>
              <a:off x="4851153" y="5272461"/>
              <a:ext cx="3002893" cy="77586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3F97407-BF65-1DC0-EDDA-F1AA43E1B083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机关推荐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机关负责人审批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B77FBE2-5890-6B55-5FAC-62E609618B86}"/>
              </a:ext>
            </a:extLst>
          </p:cNvPr>
          <p:cNvSpPr txBox="1"/>
          <p:nvPr/>
        </p:nvSpPr>
        <p:spPr>
          <a:xfrm>
            <a:off x="392209" y="3498805"/>
            <a:ext cx="4469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拟推荐人为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教工，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进入下一阶段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校级团委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审核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7C8D465-9237-A46A-F9E1-A3B3657D096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8721"/>
          <a:stretch/>
        </p:blipFill>
        <p:spPr>
          <a:xfrm>
            <a:off x="5292026" y="3320349"/>
            <a:ext cx="4424239" cy="131482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3F9844C-B45D-F6D5-5A79-F24552302C59}"/>
              </a:ext>
            </a:extLst>
          </p:cNvPr>
          <p:cNvSpPr/>
          <p:nvPr/>
        </p:nvSpPr>
        <p:spPr>
          <a:xfrm>
            <a:off x="5443919" y="3891749"/>
            <a:ext cx="2932725" cy="3901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4216393"/>
      </p:ext>
    </p:extLst>
  </p:cSld>
  <p:clrMapOvr>
    <a:masterClrMapping/>
  </p:clrMapOvr>
  <p:transition spd="slow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C0270-8DE4-373C-64BE-E0B8B7024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61DBF4F-AFB5-25E2-269C-3B5F5809135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"/>
          <a:stretch/>
        </p:blipFill>
        <p:spPr>
          <a:xfrm>
            <a:off x="0" y="0"/>
            <a:ext cx="5206445" cy="6872990"/>
          </a:xfrm>
          <a:custGeom>
            <a:avLst/>
            <a:gdLst>
              <a:gd name="connsiteX0" fmla="*/ 0 w 5204840"/>
              <a:gd name="connsiteY0" fmla="*/ 0 h 6858000"/>
              <a:gd name="connsiteX1" fmla="*/ 5204840 w 5204840"/>
              <a:gd name="connsiteY1" fmla="*/ 0 h 6858000"/>
              <a:gd name="connsiteX2" fmla="*/ 5204840 w 5204840"/>
              <a:gd name="connsiteY2" fmla="*/ 6858000 h 6858000"/>
              <a:gd name="connsiteX3" fmla="*/ 0 w 52048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4840" h="6858000">
                <a:moveTo>
                  <a:pt x="0" y="0"/>
                </a:moveTo>
                <a:lnTo>
                  <a:pt x="5204840" y="0"/>
                </a:lnTo>
                <a:lnTo>
                  <a:pt x="520484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PA-矩形 8">
            <a:extLst>
              <a:ext uri="{FF2B5EF4-FFF2-40B4-BE49-F238E27FC236}">
                <a16:creationId xmlns:a16="http://schemas.microsoft.com/office/drawing/2014/main" id="{CB8502C0-554F-A8CA-C0ED-6026581E142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14990" y="0"/>
            <a:ext cx="5209359" cy="6872990"/>
          </a:xfrm>
          <a:prstGeom prst="rect">
            <a:avLst/>
          </a:prstGeom>
          <a:gradFill flip="none" rotWithShape="1">
            <a:gsLst>
              <a:gs pos="0">
                <a:srgbClr val="961318"/>
              </a:gs>
              <a:gs pos="100000">
                <a:srgbClr val="961318">
                  <a:alpha val="62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4" name="PA-组合 20">
            <a:extLst>
              <a:ext uri="{FF2B5EF4-FFF2-40B4-BE49-F238E27FC236}">
                <a16:creationId xmlns:a16="http://schemas.microsoft.com/office/drawing/2014/main" id="{1D8E66A9-DC47-BFE4-DDFE-B5DC39BC288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503258" y="1506205"/>
            <a:ext cx="672405" cy="923330"/>
            <a:chOff x="7138670" y="1012807"/>
            <a:chExt cx="672405" cy="923330"/>
          </a:xfrm>
        </p:grpSpPr>
        <p:sp>
          <p:nvSpPr>
            <p:cNvPr id="5" name="PA-任意多边形 9">
              <a:extLst>
                <a:ext uri="{FF2B5EF4-FFF2-40B4-BE49-F238E27FC236}">
                  <a16:creationId xmlns:a16="http://schemas.microsoft.com/office/drawing/2014/main" id="{691261AF-D182-FFF1-D27F-D924ABBA2085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138670" y="1555752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6" name="PA-文本框 13">
              <a:extLst>
                <a:ext uri="{FF2B5EF4-FFF2-40B4-BE49-F238E27FC236}">
                  <a16:creationId xmlns:a16="http://schemas.microsoft.com/office/drawing/2014/main" id="{BA530D57-9116-3E55-7F99-22C73EE7FBC0}"/>
                </a:ext>
              </a:extLst>
            </p:cNvPr>
            <p:cNvSpPr txBox="1"/>
            <p:nvPr>
              <p:custDataLst>
                <p:tags r:id="rId36"/>
              </p:custDataLst>
            </p:nvPr>
          </p:nvSpPr>
          <p:spPr>
            <a:xfrm>
              <a:off x="7186365" y="1012807"/>
              <a:ext cx="6247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1</a:t>
              </a:r>
              <a:endParaRPr kumimoji="0" lang="zh-CN" altLang="en-US" sz="54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7" name="PA-组合 19">
            <a:extLst>
              <a:ext uri="{FF2B5EF4-FFF2-40B4-BE49-F238E27FC236}">
                <a16:creationId xmlns:a16="http://schemas.microsoft.com/office/drawing/2014/main" id="{9A35755F-1CE6-0F75-0CC8-44119C520C0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03258" y="2617813"/>
            <a:ext cx="672405" cy="830997"/>
            <a:chOff x="7138670" y="2490624"/>
            <a:chExt cx="672405" cy="830997"/>
          </a:xfrm>
        </p:grpSpPr>
        <p:sp>
          <p:nvSpPr>
            <p:cNvPr id="8" name="PA-任意多边形 10">
              <a:extLst>
                <a:ext uri="{FF2B5EF4-FFF2-40B4-BE49-F238E27FC236}">
                  <a16:creationId xmlns:a16="http://schemas.microsoft.com/office/drawing/2014/main" id="{119BB503-9563-291F-ED89-50693F9ECF5E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138670" y="2967858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" name="PA-文本框 14">
              <a:extLst>
                <a:ext uri="{FF2B5EF4-FFF2-40B4-BE49-F238E27FC236}">
                  <a16:creationId xmlns:a16="http://schemas.microsoft.com/office/drawing/2014/main" id="{879963B0-822C-B55B-BE95-8BEE8AD06608}"/>
                </a:ext>
              </a:extLst>
            </p:cNvPr>
            <p:cNvSpPr txBox="1"/>
            <p:nvPr>
              <p:custDataLst>
                <p:tags r:id="rId34"/>
              </p:custDataLst>
            </p:nvPr>
          </p:nvSpPr>
          <p:spPr>
            <a:xfrm>
              <a:off x="7186365" y="2490624"/>
              <a:ext cx="624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2</a:t>
              </a:r>
              <a:endParaRPr kumimoji="0" lang="zh-CN" alt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0" name="PA-任意多边形 11">
            <a:extLst>
              <a:ext uri="{FF2B5EF4-FFF2-40B4-BE49-F238E27FC236}">
                <a16:creationId xmlns:a16="http://schemas.microsoft.com/office/drawing/2014/main" id="{7358E2B7-69F1-B294-BA83-221D9E9F512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503258" y="4131791"/>
            <a:ext cx="360050" cy="20252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 h 6858000"/>
              <a:gd name="connsiteX3" fmla="*/ 8438627 w 12192000"/>
              <a:gd name="connsiteY3" fmla="*/ 1 h 6858000"/>
              <a:gd name="connsiteX4" fmla="*/ 12192000 w 12192000"/>
              <a:gd name="connsiteY4" fmla="*/ 5623285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"/>
                </a:lnTo>
                <a:lnTo>
                  <a:pt x="8438627" y="1"/>
                </a:lnTo>
                <a:lnTo>
                  <a:pt x="12192000" y="5623285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2000">
                <a:srgbClr val="961318"/>
              </a:gs>
              <a:gs pos="72000">
                <a:srgbClr val="961318">
                  <a:alpha val="40000"/>
                </a:srgbClr>
              </a:gs>
              <a:gs pos="100000">
                <a:srgbClr val="961318">
                  <a:alpha val="0"/>
                </a:srgbClr>
              </a:gs>
            </a:gsLst>
            <a:lin ang="84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sp>
        <p:nvSpPr>
          <p:cNvPr id="11" name="PA-文本框 15">
            <a:extLst>
              <a:ext uri="{FF2B5EF4-FFF2-40B4-BE49-F238E27FC236}">
                <a16:creationId xmlns:a16="http://schemas.microsoft.com/office/drawing/2014/main" id="{A9962B31-1A3F-DF0B-CF64-6B2EB255D11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550953" y="3637087"/>
            <a:ext cx="62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i="1" dirty="0">
                <a:solidFill>
                  <a:srgbClr val="961318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3</a:t>
            </a:r>
            <a:endParaRPr lang="zh-CN" altLang="en-US" sz="4800" b="1" i="1" dirty="0">
              <a:solidFill>
                <a:srgbClr val="961318"/>
              </a:solidFill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grpSp>
        <p:nvGrpSpPr>
          <p:cNvPr id="12" name="PA-组合 17">
            <a:extLst>
              <a:ext uri="{FF2B5EF4-FFF2-40B4-BE49-F238E27FC236}">
                <a16:creationId xmlns:a16="http://schemas.microsoft.com/office/drawing/2014/main" id="{72ABE002-5A6D-8E0E-2A9F-C3C7D0FD244D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503258" y="4656362"/>
            <a:ext cx="672405" cy="830997"/>
            <a:chOff x="7138670" y="5303103"/>
            <a:chExt cx="672405" cy="830997"/>
          </a:xfrm>
        </p:grpSpPr>
        <p:sp>
          <p:nvSpPr>
            <p:cNvPr id="13" name="PA-任意多边形 12">
              <a:extLst>
                <a:ext uri="{FF2B5EF4-FFF2-40B4-BE49-F238E27FC236}">
                  <a16:creationId xmlns:a16="http://schemas.microsoft.com/office/drawing/2014/main" id="{257541E7-CA8C-E1AA-FC68-5D367327B952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138670" y="5792070"/>
              <a:ext cx="360050" cy="202528"/>
            </a:xfrm>
            <a:custGeom>
              <a:avLst/>
              <a:gdLst>
                <a:gd name="connsiteX0" fmla="*/ 0 w 12192000"/>
                <a:gd name="connsiteY0" fmla="*/ 0 h 6858000"/>
                <a:gd name="connsiteX1" fmla="*/ 12192000 w 12192000"/>
                <a:gd name="connsiteY1" fmla="*/ 0 h 6858000"/>
                <a:gd name="connsiteX2" fmla="*/ 12192000 w 12192000"/>
                <a:gd name="connsiteY2" fmla="*/ 1 h 6858000"/>
                <a:gd name="connsiteX3" fmla="*/ 8438627 w 12192000"/>
                <a:gd name="connsiteY3" fmla="*/ 1 h 6858000"/>
                <a:gd name="connsiteX4" fmla="*/ 12192000 w 12192000"/>
                <a:gd name="connsiteY4" fmla="*/ 5623285 h 6858000"/>
                <a:gd name="connsiteX5" fmla="*/ 12192000 w 12192000"/>
                <a:gd name="connsiteY5" fmla="*/ 6858000 h 6858000"/>
                <a:gd name="connsiteX6" fmla="*/ 0 w 12192000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6858000">
                  <a:moveTo>
                    <a:pt x="0" y="0"/>
                  </a:moveTo>
                  <a:lnTo>
                    <a:pt x="12192000" y="0"/>
                  </a:lnTo>
                  <a:lnTo>
                    <a:pt x="12192000" y="1"/>
                  </a:lnTo>
                  <a:lnTo>
                    <a:pt x="8438627" y="1"/>
                  </a:lnTo>
                  <a:lnTo>
                    <a:pt x="12192000" y="5623285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2000">
                  <a:srgbClr val="961318"/>
                </a:gs>
                <a:gs pos="72000">
                  <a:srgbClr val="961318">
                    <a:alpha val="40000"/>
                  </a:srgbClr>
                </a:gs>
                <a:gs pos="100000">
                  <a:srgbClr val="961318">
                    <a:alpha val="0"/>
                  </a:srgbClr>
                </a:gs>
              </a:gsLst>
              <a:lin ang="8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4" name="PA-文本框 16">
              <a:extLst>
                <a:ext uri="{FF2B5EF4-FFF2-40B4-BE49-F238E27FC236}">
                  <a16:creationId xmlns:a16="http://schemas.microsoft.com/office/drawing/2014/main" id="{3ABD8C4F-3839-5413-8F55-4444FE55EFD2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7186365" y="5303103"/>
              <a:ext cx="6247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1" u="none" strike="noStrike" kern="0" cap="none" spc="0" normalizeH="0" baseline="0" noProof="0" dirty="0">
                  <a:ln>
                    <a:noFill/>
                  </a:ln>
                  <a:solidFill>
                    <a:srgbClr val="961318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ea"/>
                  <a:sym typeface="+mn-lt"/>
                </a:rPr>
                <a:t>4</a:t>
              </a:r>
              <a:endParaRPr kumimoji="0" lang="zh-CN" alt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15" name="PA-文本框 21">
            <a:extLst>
              <a:ext uri="{FF2B5EF4-FFF2-40B4-BE49-F238E27FC236}">
                <a16:creationId xmlns:a16="http://schemas.microsoft.com/office/drawing/2014/main" id="{FD5509A3-31D5-DC83-576F-1153D398044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112164" y="1818317"/>
            <a:ext cx="438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拟推荐人填写在线表单</a:t>
            </a:r>
          </a:p>
        </p:txBody>
      </p:sp>
      <p:sp>
        <p:nvSpPr>
          <p:cNvPr id="16" name="PA-文本框 22">
            <a:extLst>
              <a:ext uri="{FF2B5EF4-FFF2-40B4-BE49-F238E27FC236}">
                <a16:creationId xmlns:a16="http://schemas.microsoft.com/office/drawing/2014/main" id="{828721CD-AEA4-1CCA-F47F-395BDFCDB74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076872" y="2802478"/>
            <a:ext cx="501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院系推荐</a:t>
            </a:r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】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班级团支书审批</a:t>
            </a:r>
          </a:p>
        </p:txBody>
      </p:sp>
      <p:sp>
        <p:nvSpPr>
          <p:cNvPr id="17" name="PA-文本框 23">
            <a:extLst>
              <a:ext uri="{FF2B5EF4-FFF2-40B4-BE49-F238E27FC236}">
                <a16:creationId xmlns:a16="http://schemas.microsoft.com/office/drawing/2014/main" id="{A15181C8-E1D4-98F6-F384-6E01570AD59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076872" y="3825365"/>
            <a:ext cx="501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【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机关推荐</a:t>
            </a:r>
            <a:r>
              <a:rPr lang="en-US" altLang="zh-CN" sz="2800" b="1" dirty="0">
                <a:latin typeface="Arial" panose="020F0502020204030204"/>
                <a:ea typeface="微软雅黑"/>
                <a:cs typeface="+mn-ea"/>
                <a:sym typeface="+mn-lt"/>
              </a:rPr>
              <a:t>】</a:t>
            </a:r>
            <a:r>
              <a:rPr lang="zh-CN" altLang="en-US" sz="2800" b="1" dirty="0">
                <a:latin typeface="Arial" panose="020F0502020204030204"/>
                <a:ea typeface="微软雅黑"/>
                <a:cs typeface="+mn-ea"/>
                <a:sym typeface="+mn-lt"/>
              </a:rPr>
              <a:t>机关负责人审批</a:t>
            </a:r>
          </a:p>
        </p:txBody>
      </p:sp>
      <p:sp>
        <p:nvSpPr>
          <p:cNvPr id="18" name="PA-文本框 24">
            <a:extLst>
              <a:ext uri="{FF2B5EF4-FFF2-40B4-BE49-F238E27FC236}">
                <a16:creationId xmlns:a16="http://schemas.microsoft.com/office/drawing/2014/main" id="{D2425143-7E40-383B-7185-DEEAAE483595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173123" y="4841027"/>
            <a:ext cx="4383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Arial" panose="020F0502020204030204"/>
                <a:ea typeface="微软雅黑"/>
                <a:cs typeface="+mn-ea"/>
                <a:sym typeface="+mn-lt"/>
              </a:rPr>
              <a:t>院系团委审批、导出信息</a:t>
            </a:r>
          </a:p>
        </p:txBody>
      </p:sp>
      <p:cxnSp>
        <p:nvCxnSpPr>
          <p:cNvPr id="19" name="PA-直接连接符 25">
            <a:extLst>
              <a:ext uri="{FF2B5EF4-FFF2-40B4-BE49-F238E27FC236}">
                <a16:creationId xmlns:a16="http://schemas.microsoft.com/office/drawing/2014/main" id="{D99C5649-DFD9-7650-2134-AF5D5FB6BB53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5565474" y="4867219"/>
            <a:ext cx="628650" cy="358139"/>
          </a:xfrm>
          <a:prstGeom prst="line">
            <a:avLst/>
          </a:prstGeom>
          <a:noFill/>
          <a:ln w="57150" cap="rnd" cmpd="sng" algn="ctr">
            <a:gradFill>
              <a:gsLst>
                <a:gs pos="0">
                  <a:srgbClr val="FFFFFF">
                    <a:alpha val="77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0" name="PA-直接连接符 26">
            <a:extLst>
              <a:ext uri="{FF2B5EF4-FFF2-40B4-BE49-F238E27FC236}">
                <a16:creationId xmlns:a16="http://schemas.microsoft.com/office/drawing/2014/main" id="{F9B25ED8-D797-376E-833A-81ED9ABDBDB7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V="1">
            <a:off x="6108366" y="5945110"/>
            <a:ext cx="1149834" cy="616027"/>
          </a:xfrm>
          <a:prstGeom prst="line">
            <a:avLst/>
          </a:prstGeom>
          <a:noFill/>
          <a:ln w="63500" cap="rnd" cmpd="sng" algn="ctr">
            <a:gradFill>
              <a:gsLst>
                <a:gs pos="0">
                  <a:srgbClr val="FFFFFF">
                    <a:alpha val="0"/>
                  </a:srgbClr>
                </a:gs>
                <a:gs pos="7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1" name="PA-直接连接符 31">
            <a:extLst>
              <a:ext uri="{FF2B5EF4-FFF2-40B4-BE49-F238E27FC236}">
                <a16:creationId xmlns:a16="http://schemas.microsoft.com/office/drawing/2014/main" id="{E8B4666D-1BA2-455E-5BB0-5A3D9E87D1C3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V="1">
            <a:off x="7646099" y="4596709"/>
            <a:ext cx="315585" cy="179789"/>
          </a:xfrm>
          <a:prstGeom prst="line">
            <a:avLst/>
          </a:prstGeom>
          <a:noFill/>
          <a:ln w="69850" cap="rnd" cmpd="sng" algn="ctr">
            <a:gradFill>
              <a:gsLst>
                <a:gs pos="0">
                  <a:srgbClr val="FFFFFF">
                    <a:alpha val="77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2" name="PA-直接连接符 33">
            <a:extLst>
              <a:ext uri="{FF2B5EF4-FFF2-40B4-BE49-F238E27FC236}">
                <a16:creationId xmlns:a16="http://schemas.microsoft.com/office/drawing/2014/main" id="{086B64DA-F210-DC7A-F6D1-69AC100FF70A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 flipV="1">
            <a:off x="6970741" y="5579561"/>
            <a:ext cx="574917" cy="277128"/>
          </a:xfrm>
          <a:prstGeom prst="line">
            <a:avLst/>
          </a:prstGeom>
          <a:noFill/>
          <a:ln w="47625" cap="rnd" cmpd="sng" algn="ctr"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cxnSp>
        <p:nvCxnSpPr>
          <p:cNvPr id="23" name="PA-直接连接符 36">
            <a:extLst>
              <a:ext uri="{FF2B5EF4-FFF2-40B4-BE49-F238E27FC236}">
                <a16:creationId xmlns:a16="http://schemas.microsoft.com/office/drawing/2014/main" id="{C67CAE32-769B-F891-E46F-49047F277B9C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 flipH="1">
            <a:off x="9035548" y="2496875"/>
            <a:ext cx="301333" cy="171668"/>
          </a:xfrm>
          <a:prstGeom prst="line">
            <a:avLst/>
          </a:prstGeom>
          <a:noFill/>
          <a:ln w="47625" cap="rnd" cmpd="sng" algn="ctr">
            <a:gradFill>
              <a:gsLst>
                <a:gs pos="0">
                  <a:srgbClr val="FFFFFF">
                    <a:alpha val="74000"/>
                  </a:srgbClr>
                </a:gs>
                <a:gs pos="100000">
                  <a:srgbClr val="961318"/>
                </a:gs>
              </a:gsLst>
              <a:lin ang="5400000" scaled="1"/>
            </a:gradFill>
            <a:prstDash val="solid"/>
            <a:round/>
          </a:ln>
          <a:effectLst/>
        </p:spPr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FE6DEEB-1997-F670-F23E-4C5F58C7B7CD}"/>
              </a:ext>
            </a:extLst>
          </p:cNvPr>
          <p:cNvGrpSpPr/>
          <p:nvPr/>
        </p:nvGrpSpPr>
        <p:grpSpPr>
          <a:xfrm>
            <a:off x="357611" y="1592658"/>
            <a:ext cx="4378398" cy="3207306"/>
            <a:chOff x="1043940" y="2140627"/>
            <a:chExt cx="4000500" cy="2930484"/>
          </a:xfrm>
        </p:grpSpPr>
        <p:sp>
          <p:nvSpPr>
            <p:cNvPr id="25" name="PA-右中括号 1">
              <a:extLst>
                <a:ext uri="{FF2B5EF4-FFF2-40B4-BE49-F238E27FC236}">
                  <a16:creationId xmlns:a16="http://schemas.microsoft.com/office/drawing/2014/main" id="{E3E52A2C-37FE-3808-E61B-3A17606A3B0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rot="16200000">
              <a:off x="2712720" y="1310047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srgbClr val="000000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6" name="PA-右中括号 3">
              <a:extLst>
                <a:ext uri="{FF2B5EF4-FFF2-40B4-BE49-F238E27FC236}">
                  <a16:creationId xmlns:a16="http://schemas.microsoft.com/office/drawing/2014/main" id="{90BC3138-5DF9-2E41-FDDA-68639C1A7DA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 rot="5400000" flipV="1">
              <a:off x="2712720" y="3577591"/>
              <a:ext cx="662940" cy="2324100"/>
            </a:xfrm>
            <a:prstGeom prst="rightBracket">
              <a:avLst>
                <a:gd name="adj" fmla="val 0"/>
              </a:avLst>
            </a:prstGeom>
            <a:noFill/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000000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7" name="PA-矩形 4">
              <a:extLst>
                <a:ext uri="{FF2B5EF4-FFF2-40B4-BE49-F238E27FC236}">
                  <a16:creationId xmlns:a16="http://schemas.microsoft.com/office/drawing/2014/main" id="{B93E8993-D41C-F0C6-0ED4-B46CC4F95B7A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43940" y="2951479"/>
              <a:ext cx="4000500" cy="1087120"/>
            </a:xfrm>
            <a:prstGeom prst="rect">
              <a:avLst/>
            </a:prstGeom>
            <a:solidFill>
              <a:srgbClr val="FFFFFF">
                <a:alpha val="55000"/>
              </a:srgbClr>
            </a:solidFill>
            <a:ln w="12700" cap="flat" cmpd="sng" algn="ctr">
              <a:gradFill>
                <a:gsLst>
                  <a:gs pos="0">
                    <a:srgbClr val="00723E">
                      <a:lumMod val="5000"/>
                      <a:lumOff val="95000"/>
                    </a:srgbClr>
                  </a:gs>
                  <a:gs pos="69400">
                    <a:srgbClr val="FAFFFD">
                      <a:alpha val="33000"/>
                    </a:srgbClr>
                  </a:gs>
                  <a:gs pos="32000">
                    <a:srgbClr val="F3FFFA">
                      <a:alpha val="0"/>
                    </a:srgbClr>
                  </a:gs>
                  <a:gs pos="100000">
                    <a:srgbClr val="FFFFFF">
                      <a:alpha val="94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FFFFFF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8" name="PA-文本框 5">
              <a:extLst>
                <a:ext uri="{FF2B5EF4-FFF2-40B4-BE49-F238E27FC236}">
                  <a16:creationId xmlns:a16="http://schemas.microsoft.com/office/drawing/2014/main" id="{51C1FA9E-43BD-3FFB-73E3-B5E66936288D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1993900" y="2986360"/>
              <a:ext cx="2100580" cy="1168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zh-CN" altLang="en-US" sz="6600" b="1" kern="0" dirty="0">
                  <a:solidFill>
                    <a:srgbClr val="FFFFFF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29" name="PA-文本框 6">
              <a:extLst>
                <a:ext uri="{FF2B5EF4-FFF2-40B4-BE49-F238E27FC236}">
                  <a16:creationId xmlns:a16="http://schemas.microsoft.com/office/drawing/2014/main" id="{6446A261-BF98-4E19-C8B6-E941DA305322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2094230" y="4223504"/>
              <a:ext cx="1899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Arial" panose="020F0502020204030204"/>
                  <a:ea typeface="微软雅黑"/>
                  <a:cs typeface="+mn-ea"/>
                  <a:sym typeface="+mn-lt"/>
                </a:rPr>
                <a:t>CONTEXT</a:t>
              </a:r>
              <a:endParaRPr lang="zh-CN" altLang="en-US" kern="0" dirty="0">
                <a:solidFill>
                  <a:srgbClr val="FFFFFF"/>
                </a:solidFill>
                <a:latin typeface="Arial" panose="020F0502020204030204"/>
                <a:ea typeface="微软雅黑"/>
                <a:cs typeface="+mn-ea"/>
                <a:sym typeface="+mn-lt"/>
              </a:endParaRPr>
            </a:p>
          </p:txBody>
        </p:sp>
        <p:cxnSp>
          <p:nvCxnSpPr>
            <p:cNvPr id="30" name="PA-直接连接符 42">
              <a:extLst>
                <a:ext uri="{FF2B5EF4-FFF2-40B4-BE49-F238E27FC236}">
                  <a16:creationId xmlns:a16="http://schemas.microsoft.com/office/drawing/2014/main" id="{F9D4BBBC-AA4B-7B34-4CCF-921B1B979C06}"/>
                </a:ext>
              </a:extLst>
            </p:cNvPr>
            <p:cNvCxnSpPr>
              <a:cxnSpLocks/>
            </p:cNvCxnSpPr>
            <p:nvPr>
              <p:custDataLst>
                <p:tags r:id="rId22"/>
              </p:custDataLst>
            </p:nvPr>
          </p:nvCxnSpPr>
          <p:spPr>
            <a:xfrm>
              <a:off x="2170176" y="4174352"/>
              <a:ext cx="1737360" cy="0"/>
            </a:xfrm>
            <a:prstGeom prst="line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grpSp>
          <p:nvGrpSpPr>
            <p:cNvPr id="31" name="PA-组合 54">
              <a:extLst>
                <a:ext uri="{FF2B5EF4-FFF2-40B4-BE49-F238E27FC236}">
                  <a16:creationId xmlns:a16="http://schemas.microsoft.com/office/drawing/2014/main" id="{80B3A12E-EBF1-3A5C-03ED-62F3BAEC5143}"/>
                </a:ext>
              </a:extLst>
            </p:cNvPr>
            <p:cNvGrpSpPr/>
            <p:nvPr>
              <p:custDataLst>
                <p:tags r:id="rId23"/>
              </p:custDataLst>
            </p:nvPr>
          </p:nvGrpSpPr>
          <p:grpSpPr>
            <a:xfrm>
              <a:off x="4200650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6" name="PA-直接连接符 47">
                <a:extLst>
                  <a:ext uri="{FF2B5EF4-FFF2-40B4-BE49-F238E27FC236}">
                    <a16:creationId xmlns:a16="http://schemas.microsoft.com/office/drawing/2014/main" id="{29BC8C34-6E83-C06D-C5BA-0BFB679640CE}"/>
                  </a:ext>
                </a:extLst>
              </p:cNvPr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" name="PA-直接连接符 48">
                <a:extLst>
                  <a:ext uri="{FF2B5EF4-FFF2-40B4-BE49-F238E27FC236}">
                    <a16:creationId xmlns:a16="http://schemas.microsoft.com/office/drawing/2014/main" id="{83EF513E-DC60-FD6D-A775-7FBF92310B1F}"/>
                  </a:ext>
                </a:extLst>
              </p:cNvPr>
              <p:cNvCxnSpPr>
                <a:cxnSpLocks/>
              </p:cNvCxnSpPr>
              <p:nvPr>
                <p:custDataLst>
                  <p:tags r:id="rId29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" name="PA-直接连接符 49">
                <a:extLst>
                  <a:ext uri="{FF2B5EF4-FFF2-40B4-BE49-F238E27FC236}">
                    <a16:creationId xmlns:a16="http://schemas.microsoft.com/office/drawing/2014/main" id="{DDD9FF5C-693C-CA83-3578-902B1A6F0EEC}"/>
                  </a:ext>
                </a:extLst>
              </p:cNvPr>
              <p:cNvCxnSpPr>
                <a:cxnSpLocks/>
              </p:cNvCxnSpPr>
              <p:nvPr>
                <p:custDataLst>
                  <p:tags r:id="rId30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32" name="PA-组合 55">
              <a:extLst>
                <a:ext uri="{FF2B5EF4-FFF2-40B4-BE49-F238E27FC236}">
                  <a16:creationId xmlns:a16="http://schemas.microsoft.com/office/drawing/2014/main" id="{E1D3CD7B-35C2-8851-3375-50F521636C4C}"/>
                </a:ext>
              </a:extLst>
            </p:cNvPr>
            <p:cNvGrpSpPr/>
            <p:nvPr>
              <p:custDataLst>
                <p:tags r:id="rId24"/>
              </p:custDataLst>
            </p:nvPr>
          </p:nvGrpSpPr>
          <p:grpSpPr>
            <a:xfrm flipH="1">
              <a:off x="1665733" y="3381742"/>
              <a:ext cx="221996" cy="292636"/>
              <a:chOff x="4206240" y="3385284"/>
              <a:chExt cx="221996" cy="292636"/>
            </a:xfrm>
          </p:grpSpPr>
          <p:cxnSp>
            <p:nvCxnSpPr>
              <p:cNvPr id="33" name="PA-直接连接符 56">
                <a:extLst>
                  <a:ext uri="{FF2B5EF4-FFF2-40B4-BE49-F238E27FC236}">
                    <a16:creationId xmlns:a16="http://schemas.microsoft.com/office/drawing/2014/main" id="{12C59C3F-6FBC-C42E-C4C1-000935825BDA}"/>
                  </a:ext>
                </a:extLst>
              </p:cNvPr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4206240" y="3385284"/>
                <a:ext cx="0" cy="292636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4" name="PA-直接连接符 57">
                <a:extLst>
                  <a:ext uri="{FF2B5EF4-FFF2-40B4-BE49-F238E27FC236}">
                    <a16:creationId xmlns:a16="http://schemas.microsoft.com/office/drawing/2014/main" id="{026BE2EC-8E35-EC8B-B262-B027A0A2B060}"/>
                  </a:ext>
                </a:extLst>
              </p:cNvPr>
              <p:cNvCxnSpPr>
                <a:cxnSpLocks/>
              </p:cNvCxnSpPr>
              <p:nvPr>
                <p:custDataLst>
                  <p:tags r:id="rId26"/>
                </p:custDataLst>
              </p:nvPr>
            </p:nvCxnSpPr>
            <p:spPr>
              <a:xfrm>
                <a:off x="4322064" y="3429000"/>
                <a:ext cx="0" cy="198120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5" name="PA-直接连接符 58">
                <a:extLst>
                  <a:ext uri="{FF2B5EF4-FFF2-40B4-BE49-F238E27FC236}">
                    <a16:creationId xmlns:a16="http://schemas.microsoft.com/office/drawing/2014/main" id="{378B01FF-C7D8-FED0-6CCF-176450BCE670}"/>
                  </a:ext>
                </a:extLst>
              </p:cNvPr>
              <p:cNvCxnSpPr>
                <a:cxnSpLocks/>
              </p:cNvCxnSpPr>
              <p:nvPr>
                <p:custDataLst>
                  <p:tags r:id="rId27"/>
                </p:custDataLst>
              </p:nvPr>
            </p:nvCxnSpPr>
            <p:spPr>
              <a:xfrm>
                <a:off x="4428236" y="3459480"/>
                <a:ext cx="0" cy="144561"/>
              </a:xfrm>
              <a:prstGeom prst="line">
                <a:avLst/>
              </a:prstGeom>
              <a:noFill/>
              <a:ln w="22225" cap="rnd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</p:cxnSp>
        </p:grp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56694568-26E5-B5B5-41B7-1911A8F4A70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7257" y="6440716"/>
            <a:ext cx="2293308" cy="31976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FF5D9296-DCE8-EB09-B23E-CC7B95317C6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98581"/>
      </p:ext>
    </p:extLst>
  </p:cSld>
  <p:clrMapOvr>
    <a:masterClrMapping/>
  </p:clrMapOvr>
  <p:transition spd="slow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A179B-1FED-15DC-2CE6-5FC5827CF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6A9FA89-A110-3952-808A-5A6253F8D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r>
              <a:rPr lang="en-US" altLang="zh-CN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【</a:t>
            </a:r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拟推荐人为学生</a:t>
            </a:r>
            <a:r>
              <a:rPr lang="en-US" altLang="zh-CN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】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3F8A9DA-4B2A-0E01-C8D6-1C100D984204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337F5973-5EFE-58C6-8658-84365864BF8C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75D1CD15-7223-B75F-D487-7985B3000B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67710" rtl="0" eaLnBrk="1" fontAlgn="auto" latinLnBrk="0" hangingPunct="1">
                  <a:lnSpc>
                    <a:spcPct val="150000"/>
                  </a:lnSpc>
                  <a:spcBef>
                    <a:spcPts val="1058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院系推荐流程</a:t>
                </a: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团支书（班团审核人）审批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DAA71EB7-0E75-6AAB-E2A9-CD78EDF713CD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41874C7A-28B1-E9FD-A79C-447D6E5F1C54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1A8C22AE-8333-4BF0-5410-26EB75CAC19D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3F791B98-5F46-7B5E-7F44-1D2AECB28AB8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B2B636B1-7293-05E0-211D-E752A5212F5E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726EBCB1-6710-04D6-843A-8352DC80590D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校级机关负责人审批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A81DE53C-D8DF-CF2A-ABEE-AF41E1BBFB4B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2E91EE13-000E-E6E6-45AB-648E81F5F275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C3F45C6D-FB82-0118-FE18-FFF46FC648EB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DAE35FE1-52AC-4729-ADE8-BA8996AF76A2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DD9B73FF-DB4D-B481-DE7A-96E1D4AE1E1F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51EB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注：拟推荐人不能同时参与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院系推荐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校级机关或学生组织推荐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】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，二者只能选其一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31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8A0E2-AD0D-F586-C756-BECE6D3C6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D5853C0-DA6C-51C2-7530-CA0BE9087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r>
              <a:rPr lang="en-US" altLang="zh-CN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【</a:t>
            </a:r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拟推荐人为教工</a:t>
            </a:r>
            <a:r>
              <a:rPr lang="en-US" altLang="zh-CN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】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A2967B3-C0B1-F287-0AA6-56A0F44576FB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87EDCD5E-FC37-DF07-F68D-B3DD0FBC5C96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FB28E636-ABD9-441E-148A-B472E20D9B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67710" rtl="0" eaLnBrk="1" fontAlgn="auto" latinLnBrk="0" hangingPunct="1">
                  <a:lnSpc>
                    <a:spcPct val="150000"/>
                  </a:lnSpc>
                  <a:spcBef>
                    <a:spcPts val="1058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院系推荐流程</a:t>
                </a: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lang="en-US" altLang="zh-CN" sz="20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院系团委审批</a:t>
                </a: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725782" marR="0" lvl="1" indent="-241927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67710" rtl="0" eaLnBrk="1" fontAlgn="auto" latinLnBrk="0" hangingPunct="1">
                  <a:lnSpc>
                    <a:spcPct val="150000"/>
                  </a:lnSpc>
                  <a:spcBef>
                    <a:spcPts val="529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6D183C31-92BA-09B2-2856-A52BA92AC1CF}"/>
                  </a:ext>
                </a:extLst>
              </p:cNvPr>
              <p:cNvGrpSpPr/>
              <p:nvPr/>
            </p:nvGrpSpPr>
            <p:grpSpPr>
              <a:xfrm>
                <a:off x="2052061" y="2721840"/>
                <a:ext cx="306301" cy="1483018"/>
                <a:chOff x="2052061" y="2721840"/>
                <a:chExt cx="306301" cy="148301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1B6387DB-9E66-3EC6-86D5-7E6D2DDA1B08}"/>
                    </a:ext>
                  </a:extLst>
                </p:cNvPr>
                <p:cNvSpPr/>
                <p:nvPr/>
              </p:nvSpPr>
              <p:spPr>
                <a:xfrm>
                  <a:off x="2052061" y="2721840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78B5304A-4C70-7FA5-E57F-83B16DFB5BBC}"/>
                    </a:ext>
                  </a:extLst>
                </p:cNvPr>
                <p:cNvSpPr/>
                <p:nvPr/>
              </p:nvSpPr>
              <p:spPr>
                <a:xfrm>
                  <a:off x="2052061" y="372738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2F141DEE-3EAE-5C22-0A93-470784E011EE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DB547D32-4008-6779-3E3A-287D85CE5939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tabLst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校级机关负责人审批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tabLst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DD7E87C3-4C3E-6554-C888-9445EAF37FFF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1716681"/>
                <a:chOff x="6445784" y="2671113"/>
                <a:chExt cx="306301" cy="1716681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B8CE12D4-D1BF-3774-B06B-DDDF8E7E00F2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D8169EC6-C219-16D6-F4CD-DF194B3344DB}"/>
                    </a:ext>
                  </a:extLst>
                </p:cNvPr>
                <p:cNvSpPr/>
                <p:nvPr/>
              </p:nvSpPr>
              <p:spPr>
                <a:xfrm>
                  <a:off x="6445784" y="3910324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1799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357B18-A634-909F-9D26-C73CACC0F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62EFE47-1472-C882-6FA9-6B5E618367AB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9455CE0-A50D-0186-5696-420A27026A28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DF6353C1-FE3C-1AD1-640A-4B3574D4D768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C5FF5845-C921-4931-471A-C89E235CA29E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BD43813-50A5-79CE-2819-4F80C7701793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151FE4CE-6092-64DC-C984-1300698A9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045FB590-1DC0-14F4-50C5-70C9732AA3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5" name="文本占位符 5">
            <a:extLst>
              <a:ext uri="{FF2B5EF4-FFF2-40B4-BE49-F238E27FC236}">
                <a16:creationId xmlns:a16="http://schemas.microsoft.com/office/drawing/2014/main" id="{6021D8ED-767D-B849-388E-40F4A35C429A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院系团委审批、导出信息</a:t>
            </a:r>
          </a:p>
        </p:txBody>
      </p:sp>
      <p:sp>
        <p:nvSpPr>
          <p:cNvPr id="10" name="内容占位符 23">
            <a:extLst>
              <a:ext uri="{FF2B5EF4-FFF2-40B4-BE49-F238E27FC236}">
                <a16:creationId xmlns:a16="http://schemas.microsoft.com/office/drawing/2014/main" id="{4C1D357A-5DD6-BE7D-836B-0F47702F32F9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657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</a:t>
            </a: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 </a:t>
            </a:r>
            <a:r>
              <a:rPr lang="zh-CN" altLang="en-US" sz="2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（批量审核）</a:t>
            </a:r>
          </a:p>
        </p:txBody>
      </p:sp>
      <p:sp>
        <p:nvSpPr>
          <p:cNvPr id="17" name="内容占位符 3">
            <a:extLst>
              <a:ext uri="{FF2B5EF4-FFF2-40B4-BE49-F238E27FC236}">
                <a16:creationId xmlns:a16="http://schemas.microsoft.com/office/drawing/2014/main" id="{D4B4FCE5-FA9C-E4DE-A394-3802BAF3BEBA}"/>
              </a:ext>
            </a:extLst>
          </p:cNvPr>
          <p:cNvSpPr txBox="1"/>
          <p:nvPr/>
        </p:nvSpPr>
        <p:spPr>
          <a:xfrm>
            <a:off x="136270" y="1751931"/>
            <a:ext cx="4791330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审批人通过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端）办事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待办事项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进入学生事务管理系统：在“评优申请”中，选择“评优详情”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点击其中一条待办事项，单独审核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A4B58B5-E791-8332-5CD1-9FA8498C91DF}"/>
              </a:ext>
            </a:extLst>
          </p:cNvPr>
          <p:cNvGrpSpPr/>
          <p:nvPr/>
        </p:nvGrpSpPr>
        <p:grpSpPr>
          <a:xfrm>
            <a:off x="5078045" y="1658410"/>
            <a:ext cx="6732587" cy="2194750"/>
            <a:chOff x="1404143" y="3474390"/>
            <a:chExt cx="6732587" cy="219475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48B14DDB-986C-F3C2-2E86-4DF616A40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04143" y="3474390"/>
              <a:ext cx="6732587" cy="2194750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DE223DF-1A24-DEAB-E3E0-D5FE695ED248}"/>
                </a:ext>
              </a:extLst>
            </p:cNvPr>
            <p:cNvSpPr txBox="1"/>
            <p:nvPr/>
          </p:nvSpPr>
          <p:spPr>
            <a:xfrm>
              <a:off x="1439173" y="3577853"/>
              <a:ext cx="871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交我办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33C3731-E1F1-75AB-73FB-49D79A02FC3F}"/>
              </a:ext>
            </a:extLst>
          </p:cNvPr>
          <p:cNvGrpSpPr/>
          <p:nvPr/>
        </p:nvGrpSpPr>
        <p:grpSpPr>
          <a:xfrm>
            <a:off x="1719262" y="4589121"/>
            <a:ext cx="8753475" cy="962737"/>
            <a:chOff x="1719263" y="5703139"/>
            <a:chExt cx="8753475" cy="962737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759F4F4E-89BA-F94A-7BCA-7B3544C580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19370"/>
            <a:stretch>
              <a:fillRect/>
            </a:stretch>
          </p:blipFill>
          <p:spPr>
            <a:xfrm>
              <a:off x="1719263" y="5703139"/>
              <a:ext cx="8753475" cy="9627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FC64237-6124-94E9-57F1-63959E115E1D}"/>
                </a:ext>
              </a:extLst>
            </p:cNvPr>
            <p:cNvSpPr txBox="1"/>
            <p:nvPr/>
          </p:nvSpPr>
          <p:spPr>
            <a:xfrm>
              <a:off x="3540007" y="5715560"/>
              <a:ext cx="3703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注：院系审核人可以通过此系统批量审核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内容占位符 23">
            <a:extLst>
              <a:ext uri="{FF2B5EF4-FFF2-40B4-BE49-F238E27FC236}">
                <a16:creationId xmlns:a16="http://schemas.microsoft.com/office/drawing/2014/main" id="{135B80FF-68D6-4C62-AE97-C38E8D98DE14}"/>
              </a:ext>
            </a:extLst>
          </p:cNvPr>
          <p:cNvSpPr txBox="1">
            <a:spLocks/>
          </p:cNvSpPr>
          <p:nvPr/>
        </p:nvSpPr>
        <p:spPr>
          <a:xfrm>
            <a:off x="381368" y="3892284"/>
            <a:ext cx="11600100" cy="65771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8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（批量审核）</a:t>
            </a:r>
          </a:p>
        </p:txBody>
      </p:sp>
    </p:spTree>
    <p:extLst>
      <p:ext uri="{BB962C8B-B14F-4D97-AF65-F5344CB8AC3E}">
        <p14:creationId xmlns:p14="http://schemas.microsoft.com/office/powerpoint/2010/main" val="1065732618"/>
      </p:ext>
    </p:extLst>
  </p:cSld>
  <p:clrMapOvr>
    <a:masterClrMapping/>
  </p:clrMapOvr>
  <p:transition spd="slow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20B1C9-236A-021A-00F1-2543F78DC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21082C0D-432A-5181-D063-952A3E18FED8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BB1872A-4465-7D1F-80B6-90F33207C0A1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0AB3A9DD-66AB-2DED-4667-E8CF92332DD9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38891B1A-D2AD-3D24-355C-29176E98A453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166269A-B131-3A54-527C-C5479F74157E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937BF54-FC8F-8F8B-B8ED-52A087DCF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8B525864-ABDA-BFC1-CB2E-95C2FE744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5" name="文本占位符 5">
            <a:extLst>
              <a:ext uri="{FF2B5EF4-FFF2-40B4-BE49-F238E27FC236}">
                <a16:creationId xmlns:a16="http://schemas.microsoft.com/office/drawing/2014/main" id="{94BBA6F3-A2AE-DBC2-F1AC-98E79479DD25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院系团委审批、导出信息</a:t>
            </a:r>
          </a:p>
        </p:txBody>
      </p:sp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01F12BFD-8BE4-1BFA-C860-8478071FC8C5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71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 startAt="2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进行审批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B367D44-3FF8-05A3-6550-5CC615DD5FAD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核对申请表单的各项信息。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注意：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请点对点做好审批结果的反馈工作，确保申请人知晓本人表单的审批结果，避免信息不对称的情况发生。</a:t>
            </a:r>
          </a:p>
        </p:txBody>
      </p:sp>
      <p:sp>
        <p:nvSpPr>
          <p:cNvPr id="6" name="内容占位符 3">
            <a:extLst>
              <a:ext uri="{FF2B5EF4-FFF2-40B4-BE49-F238E27FC236}">
                <a16:creationId xmlns:a16="http://schemas.microsoft.com/office/drawing/2014/main" id="{CD061DE5-3B72-0ED7-F003-51CACB0C8DE3}"/>
              </a:ext>
            </a:extLst>
          </p:cNvPr>
          <p:cNvSpPr txBox="1"/>
          <p:nvPr/>
        </p:nvSpPr>
        <p:spPr>
          <a:xfrm>
            <a:off x="5642565" y="2781541"/>
            <a:ext cx="6522221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常见问题：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今年春季入学学生、资格不符等；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推荐来源有误、推荐类别有误（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尤其注意是否为机关、院系重复推荐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个人信息有误（如政治面貌错误、职务错误）；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表述不规范；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前后文矛盾（如政治面貌栏为“共青团员”，担任职务栏为“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党支部书记”）；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推荐人在院系有不能参与评奖评优的情况（机关推荐，但机关不知情）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Calibri" panose="020F0502020204030204" pitchFamily="34" charset="0"/>
              <a:buChar char="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28248AC-FCB3-F310-7AD9-147BDF014F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0"/>
          <a:stretch>
            <a:fillRect/>
          </a:stretch>
        </p:blipFill>
        <p:spPr>
          <a:xfrm>
            <a:off x="621876" y="2958313"/>
            <a:ext cx="5011484" cy="34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86048"/>
      </p:ext>
    </p:extLst>
  </p:cSld>
  <p:clrMapOvr>
    <a:masterClrMapping/>
  </p:clrMapOvr>
  <p:transition spd="slow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8285BF-D458-675B-B250-5FFADB2AF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8A7EDB0E-14CB-AAA5-E05B-3FDA8093F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9" y="1656885"/>
            <a:ext cx="8134131" cy="436729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98FCF646-EFFB-AC83-4C82-8F6AF16184B8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FB4BF8B-0D5E-F8FE-62F3-0B4A6BDAF7AC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A79B8C00-9094-F41B-3F90-FBF5A3C435F9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8A9635E3-FAF5-C1AC-F1A4-1AA8A47A0CEE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C5AC0C8F-D87A-7945-FCA4-36610E9A64E5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AAE3238B-6F68-F68E-2BFB-12D5A7C02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9982FA25-658D-9F76-E17F-50F1347643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5" name="文本占位符 5">
            <a:extLst>
              <a:ext uri="{FF2B5EF4-FFF2-40B4-BE49-F238E27FC236}">
                <a16:creationId xmlns:a16="http://schemas.microsoft.com/office/drawing/2014/main" id="{35018693-0A9D-BABF-CD5A-7B3AC60DAB88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院系团委审批、导出信息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5ABD3E9-747D-5BE0-3F16-EEB8A395BB1D}"/>
              </a:ext>
            </a:extLst>
          </p:cNvPr>
          <p:cNvGrpSpPr/>
          <p:nvPr/>
        </p:nvGrpSpPr>
        <p:grpSpPr>
          <a:xfrm>
            <a:off x="47286" y="1596560"/>
            <a:ext cx="7883049" cy="4266445"/>
            <a:chOff x="2938195" y="1444181"/>
            <a:chExt cx="5774407" cy="3125212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0F33D8C-E97C-18CF-3C8C-4B4B5EBB5D7B}"/>
                </a:ext>
              </a:extLst>
            </p:cNvPr>
            <p:cNvSpPr/>
            <p:nvPr/>
          </p:nvSpPr>
          <p:spPr>
            <a:xfrm>
              <a:off x="2938195" y="1444181"/>
              <a:ext cx="1454392" cy="26073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5850227-6070-3AD2-FC24-386C9646F20B}"/>
                </a:ext>
              </a:extLst>
            </p:cNvPr>
            <p:cNvSpPr/>
            <p:nvPr/>
          </p:nvSpPr>
          <p:spPr>
            <a:xfrm>
              <a:off x="5236806" y="4276309"/>
              <a:ext cx="3475796" cy="29308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内容占位符 23">
            <a:extLst>
              <a:ext uri="{FF2B5EF4-FFF2-40B4-BE49-F238E27FC236}">
                <a16:creationId xmlns:a16="http://schemas.microsoft.com/office/drawing/2014/main" id="{6E427341-4F27-3B28-A461-E052D42B73B8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40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F6FC021-8F48-16FA-4DD5-0A166FE398BD}"/>
              </a:ext>
            </a:extLst>
          </p:cNvPr>
          <p:cNvSpPr txBox="1"/>
          <p:nvPr/>
        </p:nvSpPr>
        <p:spPr>
          <a:xfrm>
            <a:off x="8292986" y="5553702"/>
            <a:ext cx="360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驳回：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选择所有用户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个人均只驳回给表单发起个人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198E9F7-5F56-595E-BE7B-D835A7D40887}"/>
              </a:ext>
            </a:extLst>
          </p:cNvPr>
          <p:cNvSpPr txBox="1"/>
          <p:nvPr/>
        </p:nvSpPr>
        <p:spPr>
          <a:xfrm>
            <a:off x="8341689" y="2664451"/>
            <a:ext cx="3509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同意：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进入下一阶段校级团委审核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C464858-8B38-BCF8-401C-9C10ED4E8CE9}"/>
              </a:ext>
            </a:extLst>
          </p:cNvPr>
          <p:cNvSpPr txBox="1"/>
          <p:nvPr/>
        </p:nvSpPr>
        <p:spPr>
          <a:xfrm>
            <a:off x="245386" y="1999792"/>
            <a:ext cx="2939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选择同意或驳回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E754108-9FB6-6152-91B9-740DD301874D}"/>
              </a:ext>
            </a:extLst>
          </p:cNvPr>
          <p:cNvSpPr txBox="1"/>
          <p:nvPr/>
        </p:nvSpPr>
        <p:spPr>
          <a:xfrm>
            <a:off x="4410819" y="5062786"/>
            <a:ext cx="177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2CA9BC0-EF6E-B56F-0365-3CF61E6CEF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986" y="1231430"/>
            <a:ext cx="3509394" cy="137869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D9F7BE3E-89B4-5A42-159E-8D37F101E7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88" y="3291819"/>
            <a:ext cx="3460691" cy="2225138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12DFD60-852D-D181-6322-8385A95ABBDF}"/>
              </a:ext>
            </a:extLst>
          </p:cNvPr>
          <p:cNvSpPr/>
          <p:nvPr/>
        </p:nvSpPr>
        <p:spPr>
          <a:xfrm>
            <a:off x="8378130" y="4831595"/>
            <a:ext cx="2039499" cy="6313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601997"/>
      </p:ext>
    </p:extLst>
  </p:cSld>
  <p:clrMapOvr>
    <a:masterClrMapping/>
  </p:clrMapOvr>
  <p:transition spd="slow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2A869B-0DDE-BB57-1B4E-BE80ECE9C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92367C2-9F43-D521-053A-5FED41E9FEA4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BFBFA31-D260-F742-0EFB-825D88E5C1D2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8AAA4A74-D185-1C3D-5476-18B5A4824014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ECA4B0A6-08CA-346B-BF0A-095C039AF6FF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3C84772-12D5-4883-B195-11D9056A1E41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D562957-CE8A-DB49-EB68-CBF957758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9BA4D175-AE44-EB01-B77C-017FC761C7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5" name="文本占位符 5">
            <a:extLst>
              <a:ext uri="{FF2B5EF4-FFF2-40B4-BE49-F238E27FC236}">
                <a16:creationId xmlns:a16="http://schemas.microsoft.com/office/drawing/2014/main" id="{52EDADE2-768A-6841-9CCC-5A1330A21A33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院系团委审批、导出信息</a:t>
            </a:r>
          </a:p>
        </p:txBody>
      </p:sp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71867B8F-CBD1-DC0A-C1A4-ACF9F80D8E4B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522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+mj-ea"/>
              <a:buAutoNum type="circleNumDbPlain" startAt="4"/>
            </a:pPr>
            <a:r>
              <a:rPr lang="zh-CN" altLang="en-US" sz="2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数据筛选与导出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57623EA-1433-C9B4-A075-BFBC2232D27F}"/>
              </a:ext>
            </a:extLst>
          </p:cNvPr>
          <p:cNvSpPr txBox="1"/>
          <p:nvPr/>
        </p:nvSpPr>
        <p:spPr>
          <a:xfrm>
            <a:off x="136270" y="1751931"/>
            <a:ext cx="11463254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“评优申请”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中，选择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选择分类详情查询相关信息及审核进度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打印推荐表、导出汇总表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可查询院系所有申报名单（包括机关及学生组织推荐）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00779973-FE9C-E94A-E406-C969F3B6D85F}"/>
              </a:ext>
            </a:extLst>
          </p:cNvPr>
          <p:cNvGrpSpPr/>
          <p:nvPr/>
        </p:nvGrpSpPr>
        <p:grpSpPr>
          <a:xfrm>
            <a:off x="8260460" y="1980532"/>
            <a:ext cx="3616022" cy="1743664"/>
            <a:chOff x="6784834" y="1897504"/>
            <a:chExt cx="2081353" cy="100363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6F3D1B0-7FE4-0002-3F30-4A406B180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53816"/>
            <a:stretch>
              <a:fillRect/>
            </a:stretch>
          </p:blipFill>
          <p:spPr>
            <a:xfrm>
              <a:off x="6784834" y="1897504"/>
              <a:ext cx="2081353" cy="1003639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329A194-2B7B-9865-4BB0-214B78EBB8FC}"/>
                </a:ext>
              </a:extLst>
            </p:cNvPr>
            <p:cNvSpPr/>
            <p:nvPr/>
          </p:nvSpPr>
          <p:spPr>
            <a:xfrm>
              <a:off x="6784835" y="2192645"/>
              <a:ext cx="327166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EE8E9A8-1303-FB6A-10CD-A6E3F3CA518E}"/>
                </a:ext>
              </a:extLst>
            </p:cNvPr>
            <p:cNvSpPr/>
            <p:nvPr/>
          </p:nvSpPr>
          <p:spPr>
            <a:xfrm>
              <a:off x="6886435" y="2447773"/>
              <a:ext cx="327166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1BFA9D3-CFFC-F18A-9CC6-701E0E82407A}"/>
                </a:ext>
              </a:extLst>
            </p:cNvPr>
            <p:cNvSpPr/>
            <p:nvPr/>
          </p:nvSpPr>
          <p:spPr>
            <a:xfrm>
              <a:off x="7549144" y="2492217"/>
              <a:ext cx="559805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13F0C18-7CA0-EB49-F982-55AA1BF6C66A}"/>
              </a:ext>
            </a:extLst>
          </p:cNvPr>
          <p:cNvGrpSpPr/>
          <p:nvPr/>
        </p:nvGrpSpPr>
        <p:grpSpPr>
          <a:xfrm>
            <a:off x="516203" y="4076146"/>
            <a:ext cx="10501624" cy="2416980"/>
            <a:chOff x="495654" y="4419662"/>
            <a:chExt cx="8370533" cy="1926503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11E5109E-BDBE-4CE1-FB53-91E4A458C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5654" y="4419662"/>
              <a:ext cx="8370533" cy="1926503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7408B2B-1C4C-8AAF-B384-A10CDEB74CD0}"/>
                </a:ext>
              </a:extLst>
            </p:cNvPr>
            <p:cNvSpPr txBox="1"/>
            <p:nvPr/>
          </p:nvSpPr>
          <p:spPr>
            <a:xfrm>
              <a:off x="4270679" y="4690953"/>
              <a:ext cx="1469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筛选条件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8102068"/>
      </p:ext>
    </p:extLst>
  </p:cSld>
  <p:clrMapOvr>
    <a:masterClrMapping/>
  </p:clrMapOvr>
  <p:transition spd="slow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D5263A-A668-2403-2144-228FC71E2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F4419231-1AD1-D7E9-CF3B-04550A659FE0}"/>
              </a:ext>
            </a:extLst>
          </p:cNvPr>
          <p:cNvGrpSpPr/>
          <p:nvPr/>
        </p:nvGrpSpPr>
        <p:grpSpPr>
          <a:xfrm>
            <a:off x="245386" y="116633"/>
            <a:ext cx="11611254" cy="6666384"/>
            <a:chOff x="245386" y="116633"/>
            <a:chExt cx="11611254" cy="6666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B6DCE49-2907-41CC-6CF2-12E455328A42}"/>
                </a:ext>
              </a:extLst>
            </p:cNvPr>
            <p:cNvGrpSpPr/>
            <p:nvPr/>
          </p:nvGrpSpPr>
          <p:grpSpPr>
            <a:xfrm>
              <a:off x="335361" y="116633"/>
              <a:ext cx="629872" cy="612768"/>
              <a:chOff x="3070727" y="196457"/>
              <a:chExt cx="692047" cy="673255"/>
            </a:xfrm>
          </p:grpSpPr>
          <p:sp>
            <p:nvSpPr>
              <p:cNvPr id="13" name="平行四边形 12">
                <a:extLst>
                  <a:ext uri="{FF2B5EF4-FFF2-40B4-BE49-F238E27FC236}">
                    <a16:creationId xmlns:a16="http://schemas.microsoft.com/office/drawing/2014/main" id="{F4E80E6E-126C-5380-B10F-2EA86E0CECC8}"/>
                  </a:ext>
                </a:extLst>
              </p:cNvPr>
              <p:cNvSpPr/>
              <p:nvPr/>
            </p:nvSpPr>
            <p:spPr>
              <a:xfrm>
                <a:off x="3070727" y="196457"/>
                <a:ext cx="629587" cy="612775"/>
              </a:xfrm>
              <a:prstGeom prst="parallelogram">
                <a:avLst/>
              </a:prstGeom>
              <a:solidFill>
                <a:srgbClr val="961318"/>
              </a:solidFill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平行四边形 13">
                <a:extLst>
                  <a:ext uri="{FF2B5EF4-FFF2-40B4-BE49-F238E27FC236}">
                    <a16:creationId xmlns:a16="http://schemas.microsoft.com/office/drawing/2014/main" id="{B1D5286C-23A9-8402-6A18-44B1BFBFC3F4}"/>
                  </a:ext>
                </a:extLst>
              </p:cNvPr>
              <p:cNvSpPr/>
              <p:nvPr/>
            </p:nvSpPr>
            <p:spPr>
              <a:xfrm>
                <a:off x="3133187" y="256937"/>
                <a:ext cx="629587" cy="612775"/>
              </a:xfrm>
              <a:prstGeom prst="parallelogram">
                <a:avLst/>
              </a:prstGeom>
              <a:noFill/>
              <a:ln w="25400" cap="flat" cmpd="sng" algn="ctr">
                <a:solidFill>
                  <a:srgbClr val="96131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38D9827-3F8C-6315-E096-E992CF5353EC}"/>
                </a:ext>
              </a:extLst>
            </p:cNvPr>
            <p:cNvCxnSpPr>
              <a:cxnSpLocks/>
            </p:cNvCxnSpPr>
            <p:nvPr/>
          </p:nvCxnSpPr>
          <p:spPr>
            <a:xfrm>
              <a:off x="367840" y="809674"/>
              <a:ext cx="11488800" cy="0"/>
            </a:xfrm>
            <a:prstGeom prst="line">
              <a:avLst/>
            </a:prstGeom>
            <a:noFill/>
            <a:ln w="9525" cap="flat" cmpd="sng" algn="ctr">
              <a:solidFill>
                <a:srgbClr val="961318"/>
              </a:solidFill>
              <a:prstDash val="solid"/>
            </a:ln>
            <a:effectLst/>
          </p:spPr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D533213-E367-AE79-EB3C-2FE86F7FB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5386" y="6444947"/>
              <a:ext cx="2424595" cy="338070"/>
            </a:xfrm>
            <a:prstGeom prst="rect">
              <a:avLst/>
            </a:prstGeom>
          </p:spPr>
        </p:pic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1CA02317-81B5-6A50-5CD7-E3ACB7083C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82" y="0"/>
            <a:ext cx="2602118" cy="855424"/>
          </a:xfrm>
          <a:prstGeom prst="rect">
            <a:avLst/>
          </a:prstGeom>
        </p:spPr>
      </p:pic>
      <p:sp>
        <p:nvSpPr>
          <p:cNvPr id="5" name="文本占位符 5">
            <a:extLst>
              <a:ext uri="{FF2B5EF4-FFF2-40B4-BE49-F238E27FC236}">
                <a16:creationId xmlns:a16="http://schemas.microsoft.com/office/drawing/2014/main" id="{B77BACF1-BFA0-6ECB-134C-49114842F951}"/>
              </a:ext>
            </a:extLst>
          </p:cNvPr>
          <p:cNvSpPr txBox="1">
            <a:spLocks/>
          </p:cNvSpPr>
          <p:nvPr/>
        </p:nvSpPr>
        <p:spPr>
          <a:xfrm>
            <a:off x="1127448" y="171679"/>
            <a:ext cx="8519282" cy="635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131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补充说明</a:t>
            </a:r>
          </a:p>
        </p:txBody>
      </p:sp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D5A09B82-4829-7A71-D3FB-61D2F7413471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4991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每位“优秀团员”和“优秀团干部”需要提交纸质版推荐表一份，</a:t>
            </a:r>
            <a:r>
              <a:rPr lang="zh-CN" altLang="en-US" sz="24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个人打印</a:t>
            </a:r>
            <a:r>
              <a:rPr lang="en-US" altLang="zh-CN" sz="24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院系审核人统一打印均可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。院系团委统一整理并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盖院系团委章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、机关统一收集整理并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盖单位章（双面打印）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后，交至学生中心大楼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D507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办公室组织部工位。</a:t>
            </a:r>
          </a:p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请各院系团委及机关依据汇总表样张要求汇总评优情况，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汇总表纸质版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需报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同级党组织签字盖章确认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汇总表电子版请于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日（周五）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17:00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发至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tuanwei_zzb@sjtu.edu.cn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，邮件主题统一命名为“院系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五四评优信息汇总”。个人推荐表、汇总表纸质版请于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日（周五）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17:00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学生中心大楼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D507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办公室组织部工位。</a:t>
            </a:r>
          </a:p>
        </p:txBody>
      </p:sp>
    </p:spTree>
    <p:extLst>
      <p:ext uri="{BB962C8B-B14F-4D97-AF65-F5344CB8AC3E}">
        <p14:creationId xmlns:p14="http://schemas.microsoft.com/office/powerpoint/2010/main" val="1563959939"/>
      </p:ext>
    </p:extLst>
  </p:cSld>
  <p:clrMapOvr>
    <a:masterClrMapping/>
  </p:clrMapOvr>
  <p:transition spd="slow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B610C6C-0CC7-4E5E-9859-98D831599F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3" b="9854"/>
          <a:stretch/>
        </p:blipFill>
        <p:spPr bwMode="auto">
          <a:xfrm>
            <a:off x="0" y="2103212"/>
            <a:ext cx="12191999" cy="302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7CFBFEC-915E-4950-A644-1041AEF4F818}"/>
              </a:ext>
            </a:extLst>
          </p:cNvPr>
          <p:cNvSpPr/>
          <p:nvPr/>
        </p:nvSpPr>
        <p:spPr>
          <a:xfrm>
            <a:off x="0" y="2103212"/>
            <a:ext cx="12215443" cy="3027970"/>
          </a:xfrm>
          <a:prstGeom prst="rect">
            <a:avLst/>
          </a:prstGeom>
          <a:solidFill>
            <a:srgbClr val="961318"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F0502020204030204"/>
              <a:ea typeface="微软雅黑"/>
              <a:cs typeface="+mn-ea"/>
              <a:sym typeface="+mn-lt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48027AC-A80A-498C-A929-FA389283F1D5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-299803" y="5529572"/>
            <a:ext cx="5256126" cy="1"/>
          </a:xfrm>
          <a:prstGeom prst="line">
            <a:avLst/>
          </a:prstGeom>
          <a:noFill/>
          <a:ln w="38100" cap="flat" cmpd="sng" algn="ctr">
            <a:solidFill>
              <a:srgbClr val="961318"/>
            </a:solidFill>
            <a:prstDash val="solid"/>
            <a:miter lim="800000"/>
          </a:ln>
          <a:effectLst/>
        </p:spPr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7469FE4-0A0E-4459-8698-BC49F024B6FF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7235677" y="5529572"/>
            <a:ext cx="5446002" cy="0"/>
          </a:xfrm>
          <a:prstGeom prst="line">
            <a:avLst/>
          </a:prstGeom>
          <a:noFill/>
          <a:ln w="38100" cap="flat" cmpd="sng" algn="ctr">
            <a:solidFill>
              <a:srgbClr val="961318"/>
            </a:solidFill>
            <a:prstDash val="solid"/>
            <a:miter lim="800000"/>
          </a:ln>
          <a:effectLst/>
        </p:spPr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E397D5C7-9E2E-4CF8-9FA4-B1FB071C7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6323" y="5370663"/>
            <a:ext cx="2279354" cy="317818"/>
          </a:xfrm>
          <a:prstGeom prst="rect">
            <a:avLst/>
          </a:prstGeom>
        </p:spPr>
      </p:pic>
      <p:sp>
        <p:nvSpPr>
          <p:cNvPr id="2" name="Rectangle 9">
            <a:extLst>
              <a:ext uri="{FF2B5EF4-FFF2-40B4-BE49-F238E27FC236}">
                <a16:creationId xmlns:a16="http://schemas.microsoft.com/office/drawing/2014/main" id="{80441A2D-CE45-4A7F-A94D-C0E5ADE0B5E9}"/>
              </a:ext>
            </a:extLst>
          </p:cNvPr>
          <p:cNvSpPr/>
          <p:nvPr/>
        </p:nvSpPr>
        <p:spPr>
          <a:xfrm>
            <a:off x="0" y="2758130"/>
            <a:ext cx="12215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B" panose="00020600040101010101" pitchFamily="18" charset="-122"/>
              </a:rPr>
              <a:t>谢谢！</a:t>
            </a:r>
            <a:endParaRPr lang="zh-CN" altLang="en-US" sz="7200" b="1" i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B" panose="00020600040101010101" pitchFamily="18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0BB20AF-D940-4078-7A37-2D560D46C0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200" y="149904"/>
            <a:ext cx="5377042" cy="176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SJTU-2021">
      <a:dk1>
        <a:srgbClr val="000000"/>
      </a:dk1>
      <a:lt1>
        <a:srgbClr val="FFFFFF"/>
      </a:lt1>
      <a:dk2>
        <a:srgbClr val="C8161E"/>
      </a:dk2>
      <a:lt2>
        <a:srgbClr val="DBDBDB"/>
      </a:lt2>
      <a:accent1>
        <a:srgbClr val="0051EB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鸿蒙">
      <a:majorFont>
        <a:latin typeface="Segoe UI"/>
        <a:ea typeface="HarmonyOS Sans SC Black"/>
        <a:cs typeface=""/>
      </a:majorFont>
      <a:minorFont>
        <a:latin typeface="Segoe UI"/>
        <a:ea typeface="HarmonyOS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noFill/>
          <a:prstDash val="solid"/>
          <a:miter lim="800000"/>
        </a:ln>
        <a:effectLst/>
      </a:spPr>
      <a:bodyPr rtlCol="0" anchor="ctr"/>
      <a:lstStyle>
        <a:defPPr algn="just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演示文稿1" id="{58207EA5-DF65-41EA-AC31-C4A3CCF3DB63}" vid="{ECDA9F49-FF6D-42F4-A480-1F82BD0E4C8F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2214</Words>
  <Application>Microsoft Office PowerPoint</Application>
  <PresentationFormat>宽屏</PresentationFormat>
  <Paragraphs>281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等线</vt:lpstr>
      <vt:lpstr>等线 Light</vt:lpstr>
      <vt:lpstr>微软雅黑</vt:lpstr>
      <vt:lpstr>微软雅黑 Light</vt:lpstr>
      <vt:lpstr>Arial</vt:lpstr>
      <vt:lpstr>Calibri</vt:lpstr>
      <vt:lpstr>Office 主题​​</vt:lpstr>
      <vt:lpstr>自定义设计方案</vt:lpstr>
      <vt:lpstr>PowerPoint 演示文稿</vt:lpstr>
      <vt:lpstr>审批流程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审批流程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审批流程【拟推荐人为学生】</vt:lpstr>
      <vt:lpstr>审批流程【拟推荐人为教工】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审批流程【拟推荐人为学生】</vt:lpstr>
      <vt:lpstr>审批流程【拟推荐人为教工】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彦泓 周</cp:lastModifiedBy>
  <cp:revision>35</cp:revision>
  <dcterms:created xsi:type="dcterms:W3CDTF">2020-08-06T01:38:21Z</dcterms:created>
  <dcterms:modified xsi:type="dcterms:W3CDTF">2026-04-15T01:33:22Z</dcterms:modified>
</cp:coreProperties>
</file>