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4" r:id="rId3"/>
    <p:sldId id="281" r:id="rId4"/>
    <p:sldId id="277" r:id="rId5"/>
    <p:sldId id="260" r:id="rId6"/>
    <p:sldId id="282" r:id="rId7"/>
    <p:sldId id="283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6" r:id="rId19"/>
    <p:sldId id="297" r:id="rId20"/>
    <p:sldId id="295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34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EB"/>
    <a:srgbClr val="EDEDED"/>
    <a:srgbClr val="AA1219"/>
    <a:srgbClr val="CC0000"/>
    <a:srgbClr val="FF0000"/>
    <a:srgbClr val="F8EC00"/>
    <a:srgbClr val="FAEDDE"/>
    <a:srgbClr val="FEC776"/>
    <a:srgbClr val="EDF0F0"/>
    <a:srgbClr val="A9D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3" autoAdjust="0"/>
    <p:restoredTop sz="94643" autoAdjust="0"/>
  </p:normalViewPr>
  <p:slideViewPr>
    <p:cSldViewPr snapToGrid="0">
      <p:cViewPr varScale="1">
        <p:scale>
          <a:sx n="62" d="100"/>
          <a:sy n="62" d="100"/>
        </p:scale>
        <p:origin x="48" y="216"/>
      </p:cViewPr>
      <p:guideLst>
        <p:guide pos="3840"/>
        <p:guide pos="2434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notesViewPr>
    <p:cSldViewPr snapToGrid="0" showGuides="1">
      <p:cViewPr varScale="1">
        <p:scale>
          <a:sx n="83" d="100"/>
          <a:sy n="83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9358BC-04DF-4455-B949-70BC9175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F56B79-1091-400F-A2A9-622767117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FD112-0CED-45F9-83CF-E12CD0876C93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FF21A8-AF92-4370-9E6D-DA18C0EF5F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5F13FF-4C82-4209-AB1F-7FD604644B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FF9C-CAE3-49DD-A734-0E2812077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2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7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5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3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0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28472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10" y="153238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321716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7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7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0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5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1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8" r:id="rId4"/>
    <p:sldLayoutId id="2147483683" r:id="rId5"/>
    <p:sldLayoutId id="2147483689" r:id="rId6"/>
    <p:sldLayoutId id="2147483682" r:id="rId7"/>
    <p:sldLayoutId id="2147483684" r:id="rId8"/>
    <p:sldLayoutId id="2147483664" r:id="rId9"/>
    <p:sldLayoutId id="2147483677" r:id="rId10"/>
    <p:sldLayoutId id="2147483678" r:id="rId11"/>
    <p:sldLayoutId id="2147483675" r:id="rId12"/>
    <p:sldLayoutId id="2147483690" r:id="rId13"/>
    <p:sldLayoutId id="2147483685" r:id="rId14"/>
    <p:sldLayoutId id="2147483686" r:id="rId15"/>
    <p:sldLayoutId id="2147483691" r:id="rId16"/>
    <p:sldLayoutId id="214748368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 userDrawn="1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05ECC-F19C-469E-BAA3-7810EC5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/>
              <a:t>上海交通大学“三好学生”</a:t>
            </a:r>
            <a:br>
              <a:rPr lang="zh-CN" altLang="en-US" sz="4800" dirty="0"/>
            </a:br>
            <a:r>
              <a:rPr lang="zh-CN" altLang="en-US" sz="4800" dirty="0"/>
              <a:t>“优秀学生干部”交我办系统使用说明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5F1DE-2DCC-43FF-880E-DD1292091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53CAF1-A9D1-4E1E-932D-D7D1FAD85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校团委组织部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tuanwei_zzb@sjtu.edu.cn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87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9044-1828-8031-1459-717C3E13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05B8318-7707-98E0-1EC0-A744BDC9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F9685FC-3175-A42C-882F-FBCE6162B5B5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247D0CC-93EE-55E4-8339-C4052E11AF6C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CF4334D-2940-5D38-84AA-0DDBFFF796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0CD1550-2B4F-4EEA-21F8-6A3B67A5CD0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C847E6AF-4CDB-5059-AF42-BBEE31503791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8CB409C-4C3D-F034-0C0A-8421F6F12647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C33901A9-2D76-71D0-F971-ADB05162BB76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D8ACA7C-0C3B-279D-F92D-E43CA7B70AF0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4795351F-9C31-6619-6C01-01AD79698E9D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FD8F50F5-02E0-3E6F-6861-D4E0A530E6C2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AFE8A96A-BA82-7E46-D6C4-4EA5BC705FD0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1D572E84-8AB0-6463-E2FC-37140CC728D8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824C314A-CC0E-27BF-6A71-4180177EFCDE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71D00E5-BFE6-E044-1ED7-B0A500A5B9F0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953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4403-46B1-7167-C45B-3FBFABD83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泰迪熊, 建筑, 熊, 装满&#10;&#10;描述已自动生成">
            <a:extLst>
              <a:ext uri="{FF2B5EF4-FFF2-40B4-BE49-F238E27FC236}">
                <a16:creationId xmlns:a16="http://schemas.microsoft.com/office/drawing/2014/main" id="{CD4C7526-D043-2721-1B9F-800AADE36A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/>
        </p:blipFill>
        <p:spPr/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073C9E9-8A21-5341-7F9D-DE9A5A6A589D}"/>
              </a:ext>
            </a:extLst>
          </p:cNvPr>
          <p:cNvSpPr/>
          <p:nvPr/>
        </p:nvSpPr>
        <p:spPr>
          <a:xfrm>
            <a:off x="6618650" y="121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拟推荐人填写在线表单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0614F2A-16DD-DD21-1BA5-32D03F0F9BE5}"/>
              </a:ext>
            </a:extLst>
          </p:cNvPr>
          <p:cNvGrpSpPr/>
          <p:nvPr/>
        </p:nvGrpSpPr>
        <p:grpSpPr>
          <a:xfrm>
            <a:off x="5688375" y="1218700"/>
            <a:ext cx="720000" cy="720000"/>
            <a:chOff x="5412150" y="1180600"/>
            <a:chExt cx="720000" cy="72000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A65D8CB-89ED-E6EF-A081-721588A73C0A}"/>
                </a:ext>
              </a:extLst>
            </p:cNvPr>
            <p:cNvSpPr/>
            <p:nvPr/>
          </p:nvSpPr>
          <p:spPr>
            <a:xfrm>
              <a:off x="5412150" y="118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1</a:t>
              </a:r>
              <a:endParaRPr lang="zh-CN" altLang="en-US" sz="3200" b="1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C30A224-A529-76F0-A3A2-AB164706F1C0}"/>
                </a:ext>
              </a:extLst>
            </p:cNvPr>
            <p:cNvSpPr/>
            <p:nvPr/>
          </p:nvSpPr>
          <p:spPr>
            <a:xfrm>
              <a:off x="5412150" y="181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558DE29-F9A1-530C-2EF3-BCC68228670F}"/>
              </a:ext>
            </a:extLst>
          </p:cNvPr>
          <p:cNvGrpSpPr/>
          <p:nvPr/>
        </p:nvGrpSpPr>
        <p:grpSpPr>
          <a:xfrm>
            <a:off x="5688375" y="2298700"/>
            <a:ext cx="720000" cy="720000"/>
            <a:chOff x="5412150" y="2260600"/>
            <a:chExt cx="720000" cy="7200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3155F75-3938-DF60-3D86-68136896E313}"/>
                </a:ext>
              </a:extLst>
            </p:cNvPr>
            <p:cNvSpPr/>
            <p:nvPr/>
          </p:nvSpPr>
          <p:spPr>
            <a:xfrm>
              <a:off x="5412150" y="226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2</a:t>
              </a:r>
              <a:endParaRPr lang="zh-CN" altLang="en-US" sz="32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DE4D830-4BB0-CFB2-4433-CA252A0C1715}"/>
                </a:ext>
              </a:extLst>
            </p:cNvPr>
            <p:cNvSpPr/>
            <p:nvPr/>
          </p:nvSpPr>
          <p:spPr>
            <a:xfrm>
              <a:off x="5412150" y="289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528C128-35FF-B17E-FBBF-20A3423F4BF4}"/>
              </a:ext>
            </a:extLst>
          </p:cNvPr>
          <p:cNvGrpSpPr/>
          <p:nvPr/>
        </p:nvGrpSpPr>
        <p:grpSpPr>
          <a:xfrm>
            <a:off x="5688375" y="3378700"/>
            <a:ext cx="720000" cy="720000"/>
            <a:chOff x="5412150" y="3340600"/>
            <a:chExt cx="720000" cy="72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6AB2A2A-82ED-5C63-62AB-20A4434C92F8}"/>
                </a:ext>
              </a:extLst>
            </p:cNvPr>
            <p:cNvSpPr/>
            <p:nvPr/>
          </p:nvSpPr>
          <p:spPr>
            <a:xfrm>
              <a:off x="5412150" y="334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3</a:t>
              </a:r>
              <a:endParaRPr lang="zh-CN" altLang="en-US" sz="3200" b="1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22D9563-477C-23FA-A9D5-32B2D2C680F0}"/>
                </a:ext>
              </a:extLst>
            </p:cNvPr>
            <p:cNvSpPr/>
            <p:nvPr/>
          </p:nvSpPr>
          <p:spPr>
            <a:xfrm>
              <a:off x="5412150" y="397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AE4B011-20AC-7D11-7E73-75A9B8591D6B}"/>
              </a:ext>
            </a:extLst>
          </p:cNvPr>
          <p:cNvGrpSpPr/>
          <p:nvPr/>
        </p:nvGrpSpPr>
        <p:grpSpPr>
          <a:xfrm>
            <a:off x="5688375" y="4458700"/>
            <a:ext cx="720000" cy="720000"/>
            <a:chOff x="5412150" y="4420600"/>
            <a:chExt cx="720000" cy="7200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B53AEA5-980D-79AD-98DD-CC82673D48EF}"/>
                </a:ext>
              </a:extLst>
            </p:cNvPr>
            <p:cNvSpPr/>
            <p:nvPr/>
          </p:nvSpPr>
          <p:spPr>
            <a:xfrm>
              <a:off x="5412150" y="442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4</a:t>
              </a:r>
              <a:endParaRPr lang="zh-CN" altLang="en-US" sz="3200" b="1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A570C3E-242B-1DF5-A290-18565533AD64}"/>
                </a:ext>
              </a:extLst>
            </p:cNvPr>
            <p:cNvSpPr/>
            <p:nvPr/>
          </p:nvSpPr>
          <p:spPr>
            <a:xfrm>
              <a:off x="5412150" y="505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6D88A2F1-B560-DF7A-B5A4-54F26A7DC88E}"/>
              </a:ext>
            </a:extLst>
          </p:cNvPr>
          <p:cNvSpPr/>
          <p:nvPr/>
        </p:nvSpPr>
        <p:spPr>
          <a:xfrm>
            <a:off x="6618650" y="337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2"/>
                </a:solidFill>
              </a:rPr>
              <a:t>【</a:t>
            </a:r>
            <a:r>
              <a:rPr lang="zh-CN" altLang="en-US" sz="2800" b="1" dirty="0">
                <a:solidFill>
                  <a:schemeClr val="accent2"/>
                </a:solidFill>
              </a:rPr>
              <a:t>机关推荐</a:t>
            </a:r>
            <a:r>
              <a:rPr lang="en-US" altLang="zh-CN" sz="2800" b="1" dirty="0">
                <a:solidFill>
                  <a:schemeClr val="accent2"/>
                </a:solidFill>
              </a:rPr>
              <a:t>】</a:t>
            </a:r>
            <a:r>
              <a:rPr lang="zh-CN" altLang="en-US" sz="2800" b="1" dirty="0">
                <a:solidFill>
                  <a:schemeClr val="accent2"/>
                </a:solidFill>
              </a:rPr>
              <a:t>负责人审批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1987ED4-E399-4DE5-197D-EAE7D3A22A24}"/>
              </a:ext>
            </a:extLst>
          </p:cNvPr>
          <p:cNvSpPr/>
          <p:nvPr/>
        </p:nvSpPr>
        <p:spPr>
          <a:xfrm>
            <a:off x="6618650" y="445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院系团委审批、导出信息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349BD74B-5A96-257C-5D16-3CC0296A75B2}"/>
              </a:ext>
            </a:extLst>
          </p:cNvPr>
          <p:cNvSpPr/>
          <p:nvPr/>
        </p:nvSpPr>
        <p:spPr>
          <a:xfrm>
            <a:off x="6618650" y="229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2"/>
                </a:solidFill>
              </a:rPr>
              <a:t>【</a:t>
            </a:r>
            <a:r>
              <a:rPr lang="zh-CN" altLang="en-US" sz="2800" b="1" dirty="0">
                <a:solidFill>
                  <a:schemeClr val="accent2"/>
                </a:solidFill>
              </a:rPr>
              <a:t>院系推荐</a:t>
            </a:r>
            <a:r>
              <a:rPr lang="en-US" altLang="zh-CN" sz="2800" b="1" dirty="0">
                <a:solidFill>
                  <a:schemeClr val="accent2"/>
                </a:solidFill>
              </a:rPr>
              <a:t>】</a:t>
            </a:r>
            <a:r>
              <a:rPr lang="zh-CN" altLang="en-US" sz="2800" b="1" dirty="0">
                <a:solidFill>
                  <a:schemeClr val="accent2"/>
                </a:solidFill>
              </a:rPr>
              <a:t>团支书审批</a:t>
            </a:r>
          </a:p>
        </p:txBody>
      </p:sp>
    </p:spTree>
    <p:extLst>
      <p:ext uri="{BB962C8B-B14F-4D97-AF65-F5344CB8AC3E}">
        <p14:creationId xmlns:p14="http://schemas.microsoft.com/office/powerpoint/2010/main" val="1675565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D6AA278E-C199-4C5B-BFB5-367EDE94CB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B93CCF2-A03B-4AC3-A4B9-85456E86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拟推荐人填写表单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8FF715-E75B-4FDD-981C-80F0676C67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本次评优提供“三好学生”“优秀学生干部”的线上审批通道。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2B5E6A3-858A-4A21-8EE4-4235A0E90E7A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0307CF1-10ED-4D80-98C6-B73F29EB6C7A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01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43CF905-55C6-48BC-B9D3-40B10A54FAF7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340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A048031C-ACCD-4F47-AC1D-F55A1029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DD1CC97B-827D-430E-B8C4-D5CB49F6B1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“交我办”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端（注：打印表单须使用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端）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使用交大</a:t>
            </a:r>
            <a:r>
              <a:rPr lang="en-US" altLang="zh-CN" sz="2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账号登陆，进行表单填写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搜索服务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评优评选申报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勾选“我已阅读并知晓”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开始办理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2FCDE71-AE02-BD9A-E3B8-85B9C2710FDF}"/>
              </a:ext>
            </a:extLst>
          </p:cNvPr>
          <p:cNvGrpSpPr/>
          <p:nvPr/>
        </p:nvGrpSpPr>
        <p:grpSpPr>
          <a:xfrm>
            <a:off x="1260930" y="2923092"/>
            <a:ext cx="9670141" cy="3210802"/>
            <a:chOff x="1237363" y="2923092"/>
            <a:chExt cx="9670141" cy="321080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B9ECE05-0DBF-B7D8-72F4-1D4466BD7969}"/>
                </a:ext>
              </a:extLst>
            </p:cNvPr>
            <p:cNvGrpSpPr/>
            <p:nvPr/>
          </p:nvGrpSpPr>
          <p:grpSpPr>
            <a:xfrm>
              <a:off x="1237363" y="2923093"/>
              <a:ext cx="4796527" cy="3210801"/>
              <a:chOff x="6025444" y="1142440"/>
              <a:chExt cx="4796527" cy="3210801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AA4D463B-C9E5-2263-9DAE-6A0B2757DBB6}"/>
                  </a:ext>
                </a:extLst>
              </p:cNvPr>
              <p:cNvGrpSpPr/>
              <p:nvPr/>
            </p:nvGrpSpPr>
            <p:grpSpPr>
              <a:xfrm>
                <a:off x="9419463" y="1142440"/>
                <a:ext cx="1402508" cy="3210801"/>
                <a:chOff x="6574971" y="1647950"/>
                <a:chExt cx="2136646" cy="4891482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685E1877-1908-138A-5D33-3AEE3ED0C5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84885" y="1647950"/>
                  <a:ext cx="2126732" cy="4891482"/>
                </a:xfrm>
                <a:prstGeom prst="rect">
                  <a:avLst/>
                </a:prstGeom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76B882AD-BC2F-B4D9-F67A-8111E7ADEE9B}"/>
                    </a:ext>
                  </a:extLst>
                </p:cNvPr>
                <p:cNvSpPr/>
                <p:nvPr/>
              </p:nvSpPr>
              <p:spPr>
                <a:xfrm>
                  <a:off x="7098772" y="5789934"/>
                  <a:ext cx="1098958" cy="1875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BFEE370-775D-C6F7-D6E7-7A6FE3D22F88}"/>
                    </a:ext>
                  </a:extLst>
                </p:cNvPr>
                <p:cNvSpPr/>
                <p:nvPr/>
              </p:nvSpPr>
              <p:spPr>
                <a:xfrm>
                  <a:off x="6574971" y="6167374"/>
                  <a:ext cx="2126732" cy="37205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3513BC73-8738-EA46-243A-3D47EB9815D2}"/>
                  </a:ext>
                </a:extLst>
              </p:cNvPr>
              <p:cNvGrpSpPr/>
              <p:nvPr/>
            </p:nvGrpSpPr>
            <p:grpSpPr>
              <a:xfrm>
                <a:off x="6025444" y="1144033"/>
                <a:ext cx="3025517" cy="3014874"/>
                <a:chOff x="6025444" y="1144033"/>
                <a:chExt cx="3025517" cy="3014874"/>
              </a:xfrm>
            </p:grpSpPr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id="{4640F038-B94B-9642-80F4-870688763E64}"/>
                    </a:ext>
                  </a:extLst>
                </p:cNvPr>
                <p:cNvGrpSpPr/>
                <p:nvPr/>
              </p:nvGrpSpPr>
              <p:grpSpPr>
                <a:xfrm>
                  <a:off x="6025444" y="1144033"/>
                  <a:ext cx="3025517" cy="2494134"/>
                  <a:chOff x="6025444" y="1272726"/>
                  <a:chExt cx="3025517" cy="2494134"/>
                </a:xfrm>
              </p:grpSpPr>
              <p:grpSp>
                <p:nvGrpSpPr>
                  <p:cNvPr id="3" name="组合 2">
                    <a:extLst>
                      <a:ext uri="{FF2B5EF4-FFF2-40B4-BE49-F238E27FC236}">
                        <a16:creationId xmlns:a16="http://schemas.microsoft.com/office/drawing/2014/main" id="{9E9F5917-8D77-391E-C0CC-5D7F3E91F016}"/>
                      </a:ext>
                    </a:extLst>
                  </p:cNvPr>
                  <p:cNvGrpSpPr/>
                  <p:nvPr/>
                </p:nvGrpSpPr>
                <p:grpSpPr>
                  <a:xfrm>
                    <a:off x="6025444" y="1903481"/>
                    <a:ext cx="3025517" cy="1863379"/>
                    <a:chOff x="1417940" y="4267445"/>
                    <a:chExt cx="3615926" cy="2227005"/>
                  </a:xfrm>
                </p:grpSpPr>
                <p:pic>
                  <p:nvPicPr>
                    <p:cNvPr id="4" name="图片 3">
                      <a:extLst>
                        <a:ext uri="{FF2B5EF4-FFF2-40B4-BE49-F238E27FC236}">
                          <a16:creationId xmlns:a16="http://schemas.microsoft.com/office/drawing/2014/main" id="{BEFA608F-205C-7B47-0F08-557BDC7F1D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417940" y="4267445"/>
                      <a:ext cx="3615926" cy="2227005"/>
                    </a:xfrm>
                    <a:prstGeom prst="rect">
                      <a:avLst/>
                    </a:prstGeom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  <p:sp>
                  <p:nvSpPr>
                    <p:cNvPr id="5" name="矩形 4">
                      <a:extLst>
                        <a:ext uri="{FF2B5EF4-FFF2-40B4-BE49-F238E27FC236}">
                          <a16:creationId xmlns:a16="http://schemas.microsoft.com/office/drawing/2014/main" id="{744B2A25-C208-BCCB-309B-A4641DB0F4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3681" y="5927262"/>
                      <a:ext cx="1966532" cy="372058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pic>
                <p:nvPicPr>
                  <p:cNvPr id="10" name="图片 9">
                    <a:extLst>
                      <a:ext uri="{FF2B5EF4-FFF2-40B4-BE49-F238E27FC236}">
                        <a16:creationId xmlns:a16="http://schemas.microsoft.com/office/drawing/2014/main" id="{36C9C9CA-4266-AE15-88F9-03B8D72271C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799912" y="1272726"/>
                    <a:ext cx="1476581" cy="552527"/>
                  </a:xfrm>
                  <a:prstGeom prst="rect">
                    <a:avLst/>
                  </a:prstGeom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46FBB9ED-4748-10FB-90CE-012853812988}"/>
                    </a:ext>
                  </a:extLst>
                </p:cNvPr>
                <p:cNvSpPr txBox="1"/>
                <p:nvPr/>
              </p:nvSpPr>
              <p:spPr>
                <a:xfrm>
                  <a:off x="7099621" y="3789575"/>
                  <a:ext cx="8771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手机端</a:t>
                  </a: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6F1560A-D2F4-73BF-92DA-FA1554D991C5}"/>
                </a:ext>
              </a:extLst>
            </p:cNvPr>
            <p:cNvGrpSpPr/>
            <p:nvPr/>
          </p:nvGrpSpPr>
          <p:grpSpPr>
            <a:xfrm>
              <a:off x="6777695" y="2923093"/>
              <a:ext cx="4129809" cy="3145877"/>
              <a:chOff x="6824094" y="2946054"/>
              <a:chExt cx="4129809" cy="3145877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9E753169-5C9C-5015-8054-87CD47F094A2}"/>
                  </a:ext>
                </a:extLst>
              </p:cNvPr>
              <p:cNvGrpSpPr/>
              <p:nvPr/>
            </p:nvGrpSpPr>
            <p:grpSpPr>
              <a:xfrm>
                <a:off x="6824094" y="2946054"/>
                <a:ext cx="4129809" cy="2769506"/>
                <a:chOff x="6824094" y="2946054"/>
                <a:chExt cx="4129809" cy="2769506"/>
              </a:xfrm>
            </p:grpSpPr>
            <p:pic>
              <p:nvPicPr>
                <p:cNvPr id="14" name="图片 13">
                  <a:extLst>
                    <a:ext uri="{FF2B5EF4-FFF2-40B4-BE49-F238E27FC236}">
                      <a16:creationId xmlns:a16="http://schemas.microsoft.com/office/drawing/2014/main" id="{A8C6ACC0-FD71-3642-10B8-9E36CF60BF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24094" y="2946054"/>
                  <a:ext cx="4129809" cy="2769506"/>
                </a:xfrm>
                <a:prstGeom prst="rect">
                  <a:avLst/>
                </a:prstGeom>
              </p:spPr>
            </p:pic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5527402-F85B-5C20-37FE-EBF907FF3B51}"/>
                    </a:ext>
                  </a:extLst>
                </p:cNvPr>
                <p:cNvSpPr/>
                <p:nvPr/>
              </p:nvSpPr>
              <p:spPr>
                <a:xfrm>
                  <a:off x="8492256" y="5171067"/>
                  <a:ext cx="793484" cy="16896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A45C517-FB12-70E6-2EE1-41E0909C6574}"/>
                    </a:ext>
                  </a:extLst>
                </p:cNvPr>
                <p:cNvSpPr/>
                <p:nvPr/>
              </p:nvSpPr>
              <p:spPr>
                <a:xfrm>
                  <a:off x="8492256" y="5392386"/>
                  <a:ext cx="793484" cy="16896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04CEF9B-917E-223A-82E6-227AA0107483}"/>
                  </a:ext>
                </a:extLst>
              </p:cNvPr>
              <p:cNvSpPr txBox="1"/>
              <p:nvPr/>
            </p:nvSpPr>
            <p:spPr>
              <a:xfrm>
                <a:off x="8499308" y="5722599"/>
                <a:ext cx="7793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PC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端</a:t>
                </a:r>
              </a:p>
            </p:txBody>
          </p: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BE8620B-02DD-10E5-5CFF-F935EA109EB7}"/>
                </a:ext>
              </a:extLst>
            </p:cNvPr>
            <p:cNvCxnSpPr>
              <a:cxnSpLocks/>
            </p:cNvCxnSpPr>
            <p:nvPr/>
          </p:nvCxnSpPr>
          <p:spPr>
            <a:xfrm>
              <a:off x="6405792" y="2923092"/>
              <a:ext cx="0" cy="321080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912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7F2B2-400E-6621-8B97-98E63D51B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9EA6FF2-0670-3FF2-AD52-1008C3A4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393992F5-BCD6-C2E8-710B-EAAF8119A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（姓名、学号等信息为自动读取，无需填写）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22B9052C-301A-B455-27BB-5BC2312B029F}"/>
              </a:ext>
            </a:extLst>
          </p:cNvPr>
          <p:cNvSpPr txBox="1"/>
          <p:nvPr/>
        </p:nvSpPr>
        <p:spPr>
          <a:xfrm>
            <a:off x="381368" y="1640464"/>
            <a:ext cx="7117237" cy="880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首先选择推荐来源：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校级机关或者学生组织推荐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其次选择推荐类别：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三好学生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优秀学生干部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内容占位符 3">
            <a:extLst>
              <a:ext uri="{FF2B5EF4-FFF2-40B4-BE49-F238E27FC236}">
                <a16:creationId xmlns:a16="http://schemas.microsoft.com/office/drawing/2014/main" id="{5CD5D43C-4DCF-BDC7-E702-5FCA6CFFFC3D}"/>
              </a:ext>
            </a:extLst>
          </p:cNvPr>
          <p:cNvSpPr txBox="1"/>
          <p:nvPr/>
        </p:nvSpPr>
        <p:spPr>
          <a:xfrm>
            <a:off x="381367" y="4602151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推荐（含院系学生组织），选择推荐来源“院系推荐”，默认为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学籍所在院系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推荐，选择相应来源，在推荐单位中选择组织、机构名称。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B106A56-3A5B-4B11-B2F0-C60F73A440CD}"/>
              </a:ext>
            </a:extLst>
          </p:cNvPr>
          <p:cNvGrpSpPr/>
          <p:nvPr/>
        </p:nvGrpSpPr>
        <p:grpSpPr>
          <a:xfrm>
            <a:off x="569430" y="2870418"/>
            <a:ext cx="11111532" cy="1382026"/>
            <a:chOff x="569430" y="2538657"/>
            <a:chExt cx="11111532" cy="1382026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C512690-A9D3-A0A4-E739-AAB85D080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9430" y="2538657"/>
              <a:ext cx="4976656" cy="13820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3991194-8E10-9B59-4F3F-9E4737D374C4}"/>
                </a:ext>
              </a:extLst>
            </p:cNvPr>
            <p:cNvGrpSpPr/>
            <p:nvPr/>
          </p:nvGrpSpPr>
          <p:grpSpPr>
            <a:xfrm>
              <a:off x="6155690" y="2538657"/>
              <a:ext cx="2457834" cy="1382026"/>
              <a:chOff x="6155370" y="2538657"/>
              <a:chExt cx="2457834" cy="1382026"/>
            </a:xfrm>
          </p:grpSpPr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F32CE8D1-AB58-47F3-276E-8A47782953E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5370" y="2538657"/>
                <a:ext cx="2457834" cy="8802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C95B3F8-6DCB-0BA5-B73A-EDEB5250409E}"/>
                  </a:ext>
                </a:extLst>
              </p:cNvPr>
              <p:cNvSpPr txBox="1"/>
              <p:nvPr/>
            </p:nvSpPr>
            <p:spPr>
              <a:xfrm>
                <a:off x="6830289" y="355135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推荐来源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73FF905-7FD4-5BBB-C898-8D12CCC334C9}"/>
                </a:ext>
              </a:extLst>
            </p:cNvPr>
            <p:cNvGrpSpPr/>
            <p:nvPr/>
          </p:nvGrpSpPr>
          <p:grpSpPr>
            <a:xfrm>
              <a:off x="9223128" y="2538657"/>
              <a:ext cx="2457834" cy="1382026"/>
              <a:chOff x="9223128" y="2538657"/>
              <a:chExt cx="2457834" cy="1382026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A0063643-D6AF-A480-54FC-3072FC6C53C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23128" y="2538657"/>
                <a:ext cx="2457834" cy="8802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A3E4009-6613-4695-5FD1-1497C1DDAD19}"/>
                  </a:ext>
                </a:extLst>
              </p:cNvPr>
              <p:cNvSpPr txBox="1"/>
              <p:nvPr/>
            </p:nvSpPr>
            <p:spPr>
              <a:xfrm>
                <a:off x="9898047" y="355135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推荐类别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942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F5C8D-4D1E-751E-7EC6-EFB259F4C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EA13361D-7961-BA20-D86D-139931771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F6DA4A9B-82B4-0D5D-87B1-76934AC639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4C9C2A84-7484-B635-548D-A9CDD19202C7}"/>
              </a:ext>
            </a:extLst>
          </p:cNvPr>
          <p:cNvSpPr txBox="1"/>
          <p:nvPr/>
        </p:nvSpPr>
        <p:spPr>
          <a:xfrm>
            <a:off x="381368" y="1640464"/>
            <a:ext cx="8357279" cy="122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政治面貌：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共青团员、中共预备党员、中共党员、群众；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担任职务：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班团支部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学生组织所担任职务，若没有则填“无”；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月新入学的同学不纳入本次评比范围。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B690A3E-79AE-2234-76C1-7099C4345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03" y="2865748"/>
            <a:ext cx="6990476" cy="1561905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7DFF08-6309-5824-76CF-1184B94BFD68}"/>
              </a:ext>
            </a:extLst>
          </p:cNvPr>
          <p:cNvSpPr txBox="1"/>
          <p:nvPr/>
        </p:nvSpPr>
        <p:spPr>
          <a:xfrm>
            <a:off x="381368" y="4619913"/>
            <a:ext cx="11345576" cy="17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推荐（含院系学生组织），必须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填写团支书（班团审核人）姓名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，否则将无法进入下一步审核环节。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推荐，选择相应来源后会自动匹配对应的机关负责人，不由团支书（班团审核人）进行审核。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4181A3-029A-DA16-1B28-7546FE74A54F}"/>
              </a:ext>
            </a:extLst>
          </p:cNvPr>
          <p:cNvSpPr/>
          <p:nvPr/>
        </p:nvSpPr>
        <p:spPr>
          <a:xfrm>
            <a:off x="1675105" y="3709208"/>
            <a:ext cx="2812054" cy="3113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D5F8158-4D5D-55DD-36A0-374F8D5A1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768" y="3568390"/>
            <a:ext cx="2943225" cy="84772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EBC4116-3186-BEBB-1AE6-753A109AB8E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487159" y="3864862"/>
            <a:ext cx="2025609" cy="12739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9C24FAA-536F-E502-CE81-584723B796AA}"/>
              </a:ext>
            </a:extLst>
          </p:cNvPr>
          <p:cNvSpPr txBox="1"/>
          <p:nvPr/>
        </p:nvSpPr>
        <p:spPr>
          <a:xfrm>
            <a:off x="8112182" y="2827800"/>
            <a:ext cx="3869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如搜索不到对应的团支书（班团审核人）请联系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tuanwei_zzb@sjtu.edu.cn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8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E85EB-667C-6445-02CD-8A671B4CB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D8A80B7C-A412-C226-94F5-9139DF3D2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F99F5592-7925-8728-75FE-67D4C5F536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577DB150-0791-3780-F463-ABE004D1B15F}"/>
              </a:ext>
            </a:extLst>
          </p:cNvPr>
          <p:cNvSpPr txBox="1"/>
          <p:nvPr/>
        </p:nvSpPr>
        <p:spPr>
          <a:xfrm>
            <a:off x="381368" y="1640464"/>
            <a:ext cx="10713980" cy="122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主要事迹：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要求有具体成绩（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字左右）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材料整理人姓名、材料整理人电话：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一般为团支书（班长），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不能是推荐人本人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材料整理日期：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以实际日期为准。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35CAB7-DB47-1A58-D384-167E8AFA8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21" y="2936789"/>
            <a:ext cx="6698343" cy="24865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335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2DF1-0221-D964-1DC8-A766E80C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A601C813-82DF-638E-2546-7E2EFDDA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BBB9D1C4-EBED-28CA-400F-2AFD8B075F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5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填写、提交表单</a:t>
            </a:r>
          </a:p>
          <a:p>
            <a:pPr marL="457200" indent="-457200" algn="just">
              <a:lnSpc>
                <a:spcPct val="100000"/>
              </a:lnSpc>
              <a:buFont typeface="+mj-ea"/>
              <a:buAutoNum type="circleNumDbPlain" startAt="5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073B25C0-07DB-3D01-565B-652B6985A1B9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本表须按要求如实填写，如发现弄虚作假，无论评选活动进行到何阶段，即取消评选资格，并交由院系处理。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带有“*”的问题为必填项，可点击工具箱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保存，保存已填写信息。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点击“提交”，完成申请（每人仅可提交一次，请勿重复操作）。</a:t>
            </a:r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6DFC191B-7469-CBD2-B61F-FBB8DFD1C331}"/>
              </a:ext>
            </a:extLst>
          </p:cNvPr>
          <p:cNvSpPr txBox="1">
            <a:spLocks/>
          </p:cNvSpPr>
          <p:nvPr/>
        </p:nvSpPr>
        <p:spPr>
          <a:xfrm>
            <a:off x="455630" y="3194778"/>
            <a:ext cx="11600100" cy="515970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6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审核办理人</a:t>
            </a: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ACB81EA9-BD52-A10E-C6CE-B90FDE293CB3}"/>
              </a:ext>
            </a:extLst>
          </p:cNvPr>
          <p:cNvSpPr txBox="1"/>
          <p:nvPr/>
        </p:nvSpPr>
        <p:spPr>
          <a:xfrm>
            <a:off x="136270" y="3710748"/>
            <a:ext cx="11345576" cy="17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团支书（班团审核人）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机关负责人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如无法提交、页面报错，可联系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8F3AE6-BB3D-2D7D-A2FF-C3D9C9EAB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54" y="4970041"/>
            <a:ext cx="6286500" cy="124777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FCF3AD0-C17F-1B06-9E4B-3365C2DDD0FA}"/>
              </a:ext>
            </a:extLst>
          </p:cNvPr>
          <p:cNvSpPr txBox="1"/>
          <p:nvPr/>
        </p:nvSpPr>
        <p:spPr>
          <a:xfrm>
            <a:off x="3068574" y="622526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页面报错示例</a:t>
            </a:r>
          </a:p>
        </p:txBody>
      </p:sp>
    </p:spTree>
    <p:extLst>
      <p:ext uri="{BB962C8B-B14F-4D97-AF65-F5344CB8AC3E}">
        <p14:creationId xmlns:p14="http://schemas.microsoft.com/office/powerpoint/2010/main" val="237803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97315-E4D6-4E24-C2D9-A7325B15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6D4DFAFA-81AC-2747-8550-74C24519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9626D67D-1B03-18A3-93F7-169873C1F2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7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查看申请状态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打印个人推荐表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>
              <a:lnSpc>
                <a:spcPct val="100000"/>
              </a:lnSpc>
              <a:buFont typeface="+mj-ea"/>
              <a:buAutoNum type="circleNumDbPlain" startAt="7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41C40BAC-3F66-AE17-F1C1-0AB084E7CB12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申请人进入交我办手机端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端，选择“待办”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已办，即可查看审批进度。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申请被驳回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，也可在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中查看反馈信息。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打印目前仅支持“交我办”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https://my.sjtu.edu.cn/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申请人完成提交表单流程即可进行打印（办事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已办事项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点选事项）</a:t>
            </a:r>
          </a:p>
        </p:txBody>
      </p:sp>
      <p:pic>
        <p:nvPicPr>
          <p:cNvPr id="4" name="图片 3" descr="D:/!大学学习/21 活动/16 团委组织部工作/008 25 五四/三号.png三号">
            <a:extLst>
              <a:ext uri="{FF2B5EF4-FFF2-40B4-BE49-F238E27FC236}">
                <a16:creationId xmlns:a16="http://schemas.microsoft.com/office/drawing/2014/main" id="{455E29A4-437D-2B0F-017D-52890B85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29" t="1578" r="32072" b="-1578"/>
          <a:stretch>
            <a:fillRect/>
          </a:stretch>
        </p:blipFill>
        <p:spPr>
          <a:xfrm>
            <a:off x="642620" y="3429000"/>
            <a:ext cx="4062730" cy="16662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DA69F73-ED98-E717-04CE-C1FB9077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295"/>
          <a:stretch>
            <a:fillRect/>
          </a:stretch>
        </p:blipFill>
        <p:spPr>
          <a:xfrm>
            <a:off x="5383943" y="3429000"/>
            <a:ext cx="5338484" cy="166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4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44FC8-A373-CA95-3C67-6FBDEC0D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FC23D7E2-5FE2-A450-060D-AA9E355B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14DF053A-B548-8AB8-A073-F6E3EFD5EF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8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个人推荐表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30929F9-CDB2-2D83-E049-9712F181E20C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推荐的个人，个人推荐表交至所在院系，并加盖院系团委章；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推荐的个人，需自行打印个人推荐表交至所在机关，并加盖机关公章。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F320FE5-1F67-C3F6-5495-461842A4489D}"/>
              </a:ext>
            </a:extLst>
          </p:cNvPr>
          <p:cNvSpPr txBox="1"/>
          <p:nvPr/>
        </p:nvSpPr>
        <p:spPr>
          <a:xfrm>
            <a:off x="869749" y="4182089"/>
            <a:ext cx="188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个人推荐表样例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38500BA-51BA-0797-783D-33F9F26E03BB}"/>
              </a:ext>
            </a:extLst>
          </p:cNvPr>
          <p:cNvGrpSpPr/>
          <p:nvPr/>
        </p:nvGrpSpPr>
        <p:grpSpPr>
          <a:xfrm>
            <a:off x="2937510" y="2513648"/>
            <a:ext cx="3009265" cy="3779520"/>
            <a:chOff x="8528685" y="2513648"/>
            <a:chExt cx="3009265" cy="377952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ACC8C58-57F5-CD03-E878-0D06098CD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573"/>
            <a:stretch>
              <a:fillRect/>
            </a:stretch>
          </p:blipFill>
          <p:spPr>
            <a:xfrm>
              <a:off x="8528685" y="2513648"/>
              <a:ext cx="3009265" cy="377952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500A655-D167-4788-506F-AF730BD7513F}"/>
                </a:ext>
              </a:extLst>
            </p:cNvPr>
            <p:cNvSpPr txBox="1"/>
            <p:nvPr/>
          </p:nvSpPr>
          <p:spPr>
            <a:xfrm>
              <a:off x="10372760" y="4996148"/>
              <a:ext cx="6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签章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0694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A46A-A6E8-5297-E19B-C9D0A7B0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917BE9CF-BB5E-CF42-05C9-169E023437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14509C0B-18EF-BACB-2A11-BDB6083E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院系推荐</a:t>
            </a:r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团支书审批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1F0936-3EEA-6613-4B74-CAE15609E6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获</a:t>
            </a:r>
            <a:r>
              <a:rPr lang="zh-CN" altLang="en-US" dirty="0">
                <a:solidFill>
                  <a:schemeClr val="accent2"/>
                </a:solidFill>
              </a:rPr>
              <a:t>院系推荐的个人，其申请材料由团支书（班团审核人）、所在院系团委及校团委审批，本节为面向团支书（班团审核人）的系统使用指南。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09BA686-E248-1F43-6A68-B3276A13EC71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1AD0EF6-2ECE-F2B4-0F5D-6752FC96EB25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FDF607E-2016-9D94-B4A4-FE21A1AD1B92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40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D293-95C1-8F59-F5F2-CC630F687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6FAE7DA-95AA-4992-5249-F79D3F6A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F613590-02B1-D590-1CFC-EC1B1182F55D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B9A9A4E-FC59-6BAE-F8D1-667103B2733F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A90F65D-6BE6-F4E5-C5A7-B5B4B72E91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0C6F1CA5-8179-B4D9-C0BF-DECD4226A73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AE926529-AB5B-4815-95D7-F3C359BEF43C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348345D3-0DB0-F8A5-D2FA-40887A32A976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ED748DFC-6496-5320-D2FE-98936D49FDCC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122863EE-6800-FB44-8D4F-885C9A1A3835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6AAC0628-AABB-6993-8700-5863DF03A5BF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4BE2C27-0935-F503-B963-97DDF526D09B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125532C9-1983-0652-5CD6-186D66BD8271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E9640645-262E-8B54-F7DE-77FC160F3AF9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C940E23E-49F4-953F-77A3-21764C690370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12C87287-3E65-3E5C-BE0C-0A0749286A51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03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ED5FA-F9B6-C602-7B7A-152E1927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BDDF3540-83DA-9499-668C-C9267BD98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0D636C9B-CF85-FD68-839D-13DF7D0390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BA47808-D154-8E3E-9181-B822BAC65C2B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8ECBE0B-00F6-55F0-ED20-B22B7161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43" y="2934028"/>
            <a:ext cx="9815870" cy="319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60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D9D3D-57BB-4273-E3A6-93B707398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7950DE51-1AAF-1718-0085-AA9E2383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FBC9025-82AB-401B-2876-9944BC5397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B67E682-155B-EA8B-6FAE-0276916EAC81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55C9FE0-3528-9C18-1ED2-9EA939E26A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38"/>
          <a:stretch>
            <a:fillRect/>
          </a:stretch>
        </p:blipFill>
        <p:spPr>
          <a:xfrm>
            <a:off x="381368" y="2843372"/>
            <a:ext cx="5734297" cy="3434137"/>
          </a:xfrm>
          <a:prstGeom prst="rect">
            <a:avLst/>
          </a:prstGeom>
        </p:spPr>
      </p:pic>
      <p:sp>
        <p:nvSpPr>
          <p:cNvPr id="6" name="内容占位符 3">
            <a:extLst>
              <a:ext uri="{FF2B5EF4-FFF2-40B4-BE49-F238E27FC236}">
                <a16:creationId xmlns:a16="http://schemas.microsoft.com/office/drawing/2014/main" id="{FC2EBE80-1AB9-55CE-4A19-708128224DE1}"/>
              </a:ext>
            </a:extLst>
          </p:cNvPr>
          <p:cNvSpPr txBox="1"/>
          <p:nvPr/>
        </p:nvSpPr>
        <p:spPr>
          <a:xfrm>
            <a:off x="6181418" y="2830528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7838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EEB39-BC0F-8178-B734-2DDFE9F6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8C293248-284F-3439-73B1-15A90FA39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8AD766E-0D8F-0119-6DB2-3EFACA9110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8F50B79-6210-BF32-6DAC-01C6AF4062AC}"/>
              </a:ext>
            </a:extLst>
          </p:cNvPr>
          <p:cNvGrpSpPr/>
          <p:nvPr/>
        </p:nvGrpSpPr>
        <p:grpSpPr>
          <a:xfrm>
            <a:off x="1023689" y="1605249"/>
            <a:ext cx="10144623" cy="4749964"/>
            <a:chOff x="1057867" y="1774952"/>
            <a:chExt cx="10144623" cy="474996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4E1EEE8-CCD1-006E-286E-6106CC024262}"/>
                </a:ext>
              </a:extLst>
            </p:cNvPr>
            <p:cNvGrpSpPr/>
            <p:nvPr/>
          </p:nvGrpSpPr>
          <p:grpSpPr>
            <a:xfrm>
              <a:off x="1057867" y="2086643"/>
              <a:ext cx="10144623" cy="4438273"/>
              <a:chOff x="1057867" y="2086643"/>
              <a:chExt cx="10144623" cy="443827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EA401981-294C-D12C-A7E9-8EF78717B7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7867" y="2086643"/>
                <a:ext cx="10144623" cy="4438273"/>
              </a:xfrm>
              <a:prstGeom prst="rect">
                <a:avLst/>
              </a:prstGeom>
            </p:spPr>
          </p:pic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16CA963-2A90-3698-6F11-EFA4A26A3065}"/>
                  </a:ext>
                </a:extLst>
              </p:cNvPr>
              <p:cNvSpPr/>
              <p:nvPr/>
            </p:nvSpPr>
            <p:spPr>
              <a:xfrm>
                <a:off x="5794625" y="6051479"/>
                <a:ext cx="3996647" cy="276382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just"/>
                <a:endParaRPr lang="zh-CN" altLang="en-US" dirty="0"/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429A5EC-3ED0-5064-68DC-DD9F66767D45}"/>
                </a:ext>
              </a:extLst>
            </p:cNvPr>
            <p:cNvSpPr txBox="1"/>
            <p:nvPr/>
          </p:nvSpPr>
          <p:spPr>
            <a:xfrm>
              <a:off x="2055270" y="1774952"/>
              <a:ext cx="1469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选择同意或驳回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90527E6-0516-2F69-0268-9D66623B046E}"/>
                </a:ext>
              </a:extLst>
            </p:cNvPr>
            <p:cNvSpPr txBox="1"/>
            <p:nvPr/>
          </p:nvSpPr>
          <p:spPr>
            <a:xfrm>
              <a:off x="7687481" y="4502534"/>
              <a:ext cx="1469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填写审核意见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7AFFD7C-3E0D-CCCC-3EEE-A937B01A572D}"/>
                </a:ext>
              </a:extLst>
            </p:cNvPr>
            <p:cNvSpPr/>
            <p:nvPr/>
          </p:nvSpPr>
          <p:spPr>
            <a:xfrm>
              <a:off x="1443736" y="2126094"/>
              <a:ext cx="2614555" cy="4988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D61F549-B776-B996-FC71-52960E02BF2F}"/>
                </a:ext>
              </a:extLst>
            </p:cNvPr>
            <p:cNvSpPr/>
            <p:nvPr/>
          </p:nvSpPr>
          <p:spPr>
            <a:xfrm>
              <a:off x="2486384" y="4810311"/>
              <a:ext cx="8606053" cy="5733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9430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D2AAB-E2E4-DCAB-85B1-407B0BA6D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6A8C2941-BD55-8E33-6430-FC07B514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09DD502A-DAF6-47EB-4424-3B1141C695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5ABF87C-A1CC-694C-B258-F2E637983AC5}"/>
              </a:ext>
            </a:extLst>
          </p:cNvPr>
          <p:cNvSpPr txBox="1"/>
          <p:nvPr/>
        </p:nvSpPr>
        <p:spPr>
          <a:xfrm>
            <a:off x="381368" y="4420766"/>
            <a:ext cx="3548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0F6D73-BB98-4EDB-5D65-829A3CFFF1D5}"/>
              </a:ext>
            </a:extLst>
          </p:cNvPr>
          <p:cNvSpPr txBox="1"/>
          <p:nvPr/>
        </p:nvSpPr>
        <p:spPr>
          <a:xfrm>
            <a:off x="381368" y="2317001"/>
            <a:ext cx="3548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进入下一阶段院级团委审核，可以选择办理人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6CBBF8A-D7A1-C0FF-1F3C-C702A992B99A}"/>
              </a:ext>
            </a:extLst>
          </p:cNvPr>
          <p:cNvGrpSpPr/>
          <p:nvPr/>
        </p:nvGrpSpPr>
        <p:grpSpPr>
          <a:xfrm>
            <a:off x="4338963" y="1765523"/>
            <a:ext cx="4447089" cy="1527231"/>
            <a:chOff x="4218669" y="2471766"/>
            <a:chExt cx="4447089" cy="1527231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70DA46B-830B-5C9D-3E28-CE57629F7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8669" y="2471766"/>
              <a:ext cx="4447089" cy="145964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240FDB5-11D7-6DED-DDA3-790CCF4B1179}"/>
                </a:ext>
              </a:extLst>
            </p:cNvPr>
            <p:cNvSpPr/>
            <p:nvPr/>
          </p:nvSpPr>
          <p:spPr>
            <a:xfrm>
              <a:off x="4338963" y="3080442"/>
              <a:ext cx="2932725" cy="9185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CD5F678-1710-6B9C-9DCB-12326DFA7392}"/>
              </a:ext>
            </a:extLst>
          </p:cNvPr>
          <p:cNvGrpSpPr/>
          <p:nvPr/>
        </p:nvGrpSpPr>
        <p:grpSpPr>
          <a:xfrm>
            <a:off x="4327058" y="3949708"/>
            <a:ext cx="4470898" cy="1459640"/>
            <a:chOff x="4218669" y="4333588"/>
            <a:chExt cx="4470898" cy="145964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26A0F52-E414-D3FE-E72B-60B80377E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8669" y="4333588"/>
              <a:ext cx="4470898" cy="145964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B41E10-B4A9-33CD-A45B-8BAF59A76700}"/>
                </a:ext>
              </a:extLst>
            </p:cNvPr>
            <p:cNvSpPr/>
            <p:nvPr/>
          </p:nvSpPr>
          <p:spPr>
            <a:xfrm>
              <a:off x="4338963" y="4958239"/>
              <a:ext cx="2706073" cy="7359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236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EAC5-42D0-EA32-97F0-B2C6452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71B14C06-DAC4-FC71-0699-A518272A9F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42BCA34-5B17-9740-245F-BE5A0F78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机关推荐</a:t>
            </a:r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负责人审批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A5DE9E-8E92-EF80-43A8-806964E460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获</a:t>
            </a:r>
            <a:r>
              <a:rPr lang="zh-CN" altLang="en-US" dirty="0">
                <a:solidFill>
                  <a:schemeClr val="accent2"/>
                </a:solidFill>
              </a:rPr>
              <a:t>机关推荐的个人，其申请材料由所在机关负责人、所在院系团委及校团委审批，本节为面向机关负责人的系统使用指南。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5677739-DF4C-ED03-A246-222B86DE9C77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A3A1DC7-B8BA-5B98-EE95-363C51BA1779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03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D0AB9EF-4D4C-BC0F-EB6B-446AEA9917B4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5570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8549-4C8F-392E-A24A-9D75533BE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89DC3E0-9314-F724-582B-0D2D66C1A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B6FE07A-F631-D427-D25E-1EA5D915D774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023BD4EF-5F9D-7FBC-EBF6-13F75055D845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39532147-89E7-174F-91B1-8D19DF589A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999A76BF-E0FC-7CB6-EFCD-1EF338F8A216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688858AD-14CF-86E2-159D-E069B8A12266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9FD4FF3A-2CF0-36D8-4A83-F1695FA0B7C6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884278E0-FE11-79CC-A179-C0C4A43C76B4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2173AE2-F93E-5A31-CBAD-C033D571E09F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0BC57F23-6CAB-088C-E315-E2713BBB1B12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C3D2EE70-67A5-5514-4026-5518947A90E1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C7CBFA92-84FE-C1EF-C054-021665709EB4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D548B9F4-12A8-70FC-D7E0-3E157ABD88F7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045F3207-E1DE-3A28-D55C-F73A1F57E0A3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EBAE6FC-6048-7727-FBD2-7BEE7B601DCE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582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4A0F2-F776-BB0E-4916-7B68E70A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55F31B19-6E35-4A1E-B9C3-97150AEE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96BCC543-8A15-450B-D1BC-58D53CB48A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65771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0635D711-91C5-F553-024F-9A1940963E6B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B8CE642-31F9-BCAF-CA4E-7AB5540BD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43" y="2934028"/>
            <a:ext cx="9815870" cy="319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8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D7BF5-E281-F0DE-631C-04D38D050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1E36CAF4-692F-C6CE-B666-B8BC5C58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4" name="内容占位符 23">
            <a:extLst>
              <a:ext uri="{FF2B5EF4-FFF2-40B4-BE49-F238E27FC236}">
                <a16:creationId xmlns:a16="http://schemas.microsoft.com/office/drawing/2014/main" id="{CB7798F6-8A04-90A0-7A13-67B8990A9843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991454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1F325D62-7CDA-C8A5-C8D4-235478274A0D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DE6AF9-6082-09E3-137F-0C539E2AEB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038"/>
          <a:stretch>
            <a:fillRect/>
          </a:stretch>
        </p:blipFill>
        <p:spPr>
          <a:xfrm>
            <a:off x="381368" y="2843372"/>
            <a:ext cx="5734297" cy="3434137"/>
          </a:xfrm>
          <a:prstGeom prst="rect">
            <a:avLst/>
          </a:prstGeom>
        </p:spPr>
      </p:pic>
      <p:sp>
        <p:nvSpPr>
          <p:cNvPr id="9" name="内容占位符 3">
            <a:extLst>
              <a:ext uri="{FF2B5EF4-FFF2-40B4-BE49-F238E27FC236}">
                <a16:creationId xmlns:a16="http://schemas.microsoft.com/office/drawing/2014/main" id="{67107BF9-5AD5-26F8-781D-D326FD0AAF17}"/>
              </a:ext>
            </a:extLst>
          </p:cNvPr>
          <p:cNvSpPr txBox="1"/>
          <p:nvPr/>
        </p:nvSpPr>
        <p:spPr>
          <a:xfrm>
            <a:off x="6181418" y="2830528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471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058F-1C04-E8C8-8957-D53C6D99E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8B307FA0-BF5A-9296-5E22-495FBA496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89" y="1912261"/>
            <a:ext cx="10144623" cy="3718882"/>
          </a:xfrm>
          <a:prstGeom prst="rect">
            <a:avLst/>
          </a:prstGeom>
        </p:spPr>
      </p:pic>
      <p:sp>
        <p:nvSpPr>
          <p:cNvPr id="23" name="标题 22">
            <a:extLst>
              <a:ext uri="{FF2B5EF4-FFF2-40B4-BE49-F238E27FC236}">
                <a16:creationId xmlns:a16="http://schemas.microsoft.com/office/drawing/2014/main" id="{D191E63D-A36D-5D67-B2E9-95E3CB53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1A1EFC0C-7E05-B6AE-9818-C2A2DD2AD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22A294-C0D6-F7B7-4102-ACF69ECD2F67}"/>
              </a:ext>
            </a:extLst>
          </p:cNvPr>
          <p:cNvSpPr txBox="1"/>
          <p:nvPr/>
        </p:nvSpPr>
        <p:spPr>
          <a:xfrm>
            <a:off x="2021092" y="1605249"/>
            <a:ext cx="1469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选择同意或驳回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E462EB-E18A-8D35-EF9F-88B587F5E3E4}"/>
              </a:ext>
            </a:extLst>
          </p:cNvPr>
          <p:cNvSpPr txBox="1"/>
          <p:nvPr/>
        </p:nvSpPr>
        <p:spPr>
          <a:xfrm>
            <a:off x="7653303" y="4332831"/>
            <a:ext cx="1469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6AC8B8-01CA-EBCE-A5D2-927524A77430}"/>
              </a:ext>
            </a:extLst>
          </p:cNvPr>
          <p:cNvSpPr/>
          <p:nvPr/>
        </p:nvSpPr>
        <p:spPr>
          <a:xfrm>
            <a:off x="1409558" y="1956391"/>
            <a:ext cx="2614555" cy="4988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4E20008-1DD9-8E18-52D0-0B1BE30713FC}"/>
              </a:ext>
            </a:extLst>
          </p:cNvPr>
          <p:cNvSpPr/>
          <p:nvPr/>
        </p:nvSpPr>
        <p:spPr>
          <a:xfrm>
            <a:off x="2452206" y="4640608"/>
            <a:ext cx="8606053" cy="5733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017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7138-2EFA-2267-E8A4-20F0CCA1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F2C5418-ED25-B724-8F25-773EA44E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2A62D899-7D62-A814-E7EE-2CD1B18680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A7FF52E-0C7D-3954-040A-49C6D639DE3C}"/>
              </a:ext>
            </a:extLst>
          </p:cNvPr>
          <p:cNvGrpSpPr/>
          <p:nvPr/>
        </p:nvGrpSpPr>
        <p:grpSpPr>
          <a:xfrm>
            <a:off x="812093" y="1908182"/>
            <a:ext cx="8281735" cy="1527231"/>
            <a:chOff x="407832" y="1860055"/>
            <a:chExt cx="8281735" cy="1527231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37A5CBA-02D0-E82C-4371-35D3390D89F3}"/>
                </a:ext>
              </a:extLst>
            </p:cNvPr>
            <p:cNvSpPr txBox="1"/>
            <p:nvPr/>
          </p:nvSpPr>
          <p:spPr>
            <a:xfrm>
              <a:off x="407832" y="2269727"/>
              <a:ext cx="35489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同意：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进入下一阶段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院级团委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审核，可以选择办理人；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A648F7C4-775F-F5E3-B247-5D6B103DEBCC}"/>
                </a:ext>
              </a:extLst>
            </p:cNvPr>
            <p:cNvGrpSpPr/>
            <p:nvPr/>
          </p:nvGrpSpPr>
          <p:grpSpPr>
            <a:xfrm>
              <a:off x="4242478" y="1860055"/>
              <a:ext cx="4447089" cy="1527231"/>
              <a:chOff x="4218669" y="1605857"/>
              <a:chExt cx="4447089" cy="1527231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46D320B8-7FE8-7704-88E4-859BDC8F51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18669" y="1605857"/>
                <a:ext cx="4447089" cy="1459640"/>
              </a:xfrm>
              <a:prstGeom prst="rect">
                <a:avLst/>
              </a:prstGeo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145B03D-27A8-E2CF-774F-BB3D68BB98E3}"/>
                  </a:ext>
                </a:extLst>
              </p:cNvPr>
              <p:cNvSpPr/>
              <p:nvPr/>
            </p:nvSpPr>
            <p:spPr>
              <a:xfrm>
                <a:off x="4338963" y="2214533"/>
                <a:ext cx="2932725" cy="91855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EEA15B7-36F6-3CE9-E52A-8A0A40B570F0}"/>
              </a:ext>
            </a:extLst>
          </p:cNvPr>
          <p:cNvGrpSpPr/>
          <p:nvPr/>
        </p:nvGrpSpPr>
        <p:grpSpPr>
          <a:xfrm>
            <a:off x="812093" y="4127240"/>
            <a:ext cx="8305544" cy="1314827"/>
            <a:chOff x="407832" y="4949818"/>
            <a:chExt cx="8305544" cy="131482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F60A20B-C09C-9914-B657-B592CDB624FD}"/>
                </a:ext>
              </a:extLst>
            </p:cNvPr>
            <p:cNvSpPr txBox="1"/>
            <p:nvPr/>
          </p:nvSpPr>
          <p:spPr>
            <a:xfrm>
              <a:off x="407832" y="5253288"/>
              <a:ext cx="33970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驳回：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选择所有用户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个人均只驳回给表单发起个人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984C7C2B-2B03-D023-42E8-935821EBC1A8}"/>
                </a:ext>
              </a:extLst>
            </p:cNvPr>
            <p:cNvGrpSpPr/>
            <p:nvPr/>
          </p:nvGrpSpPr>
          <p:grpSpPr>
            <a:xfrm>
              <a:off x="4242478" y="4949818"/>
              <a:ext cx="4470898" cy="1314827"/>
              <a:chOff x="4218669" y="4997945"/>
              <a:chExt cx="4470898" cy="1314827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17D3810E-CECE-157C-E439-FC6584836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9921"/>
              <a:stretch>
                <a:fillRect/>
              </a:stretch>
            </p:blipFill>
            <p:spPr>
              <a:xfrm>
                <a:off x="4218669" y="4997945"/>
                <a:ext cx="4470898" cy="1314827"/>
              </a:xfrm>
              <a:prstGeom prst="rect">
                <a:avLst/>
              </a:prstGeo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39DFA1C-7575-3913-31BB-6C8A372FE1BF}"/>
                  </a:ext>
                </a:extLst>
              </p:cNvPr>
              <p:cNvSpPr/>
              <p:nvPr/>
            </p:nvSpPr>
            <p:spPr>
              <a:xfrm>
                <a:off x="4338963" y="5477784"/>
                <a:ext cx="2706073" cy="73597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024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43B00-A967-2E8D-4B26-E5F476BC6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33919D12-6716-D8A9-CE8F-E213D35F3D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63B198F-83C7-7D0D-1DAE-34BA091E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院系团委审批、导出信息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B7D8FF6-4235-F2ED-6B91-1E6A8F267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无论是获得院系还是机关</a:t>
            </a:r>
            <a:r>
              <a:rPr lang="zh-CN" altLang="en-US" dirty="0">
                <a:solidFill>
                  <a:schemeClr val="accent2"/>
                </a:solidFill>
              </a:rPr>
              <a:t>推荐的个人，其申请材料都会经由所在院系团委和校团委审批，本节为面向院系团委审核人的系统使用指南。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62DEC0-D236-85DA-23CC-B4040B8C53C7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6D61AFB-5A83-F721-655C-4B69E5E75AE7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04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8D4BAE9-1957-93BF-9217-E4D20BFB1607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7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2EAA6-0385-D1A7-1457-90CCD2DB0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2A2A3EF-6B1C-708D-41C6-B85A8AA3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428A7AB-46F8-6843-BB91-C5C9CBEA0B81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0AF0FEA-EEC1-69CF-C47A-A9670F6BCD92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F539FD03-63C1-8859-7B95-689CF18927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D5DC2DAA-D2BB-9BE2-8E23-FAEA6DF8AC03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50CF8E64-1E26-414F-1A0B-28FA053F7BCA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3CABA56-18B4-0F7B-AF42-DA57900D1FB5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AECB0B79-6E67-EB3D-F6D9-C5334B7BD350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643026B-A13F-D606-7F46-F6C628D5D348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5AD002A7-EA00-EBB1-90D8-60DB58707A33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343ED9B-365F-BA9D-0227-538AF771F1B1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6302ECAD-EED5-68D5-254E-77109F4C3684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757ABFD4-2BF8-4A24-0144-00488D27A231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3D66DEB1-EBC8-2898-409E-3A8BAD740922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4269C6F3-33DA-0B00-458F-0D4C8F2A638A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166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F1F6E-3DF4-307F-0A6B-E69422E29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48CE354-F76F-DD82-6151-5DE4F2AC8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B1608314-B6A4-540D-1B64-E4579FA5A3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657713"/>
          </a:xfrm>
        </p:spPr>
        <p:txBody>
          <a:bodyPr>
            <a:normAutofit fontScale="92500"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76F241CC-7DF7-6EEC-DE0F-0D079297A631}"/>
              </a:ext>
            </a:extLst>
          </p:cNvPr>
          <p:cNvSpPr txBox="1"/>
          <p:nvPr/>
        </p:nvSpPr>
        <p:spPr>
          <a:xfrm>
            <a:off x="136270" y="1751931"/>
            <a:ext cx="4791330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点击其中一条待办事项，单独审核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841B5FF-041C-B1BB-FA5B-7AE358875EB4}"/>
              </a:ext>
            </a:extLst>
          </p:cNvPr>
          <p:cNvGrpSpPr/>
          <p:nvPr/>
        </p:nvGrpSpPr>
        <p:grpSpPr>
          <a:xfrm>
            <a:off x="5078045" y="1658410"/>
            <a:ext cx="6732587" cy="2194750"/>
            <a:chOff x="1404143" y="3474390"/>
            <a:chExt cx="6732587" cy="21947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09A5A4E-30E4-D8DE-1245-4C322D820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4143" y="3474390"/>
              <a:ext cx="6732587" cy="2194750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6C590E8-D07C-4844-F684-510FD664F6B3}"/>
                </a:ext>
              </a:extLst>
            </p:cNvPr>
            <p:cNvSpPr txBox="1"/>
            <p:nvPr/>
          </p:nvSpPr>
          <p:spPr>
            <a:xfrm>
              <a:off x="1439173" y="3577853"/>
              <a:ext cx="871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交我办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026578B-189C-BF05-DCE9-C07E0219DF9A}"/>
              </a:ext>
            </a:extLst>
          </p:cNvPr>
          <p:cNvGrpSpPr/>
          <p:nvPr/>
        </p:nvGrpSpPr>
        <p:grpSpPr>
          <a:xfrm>
            <a:off x="1719262" y="4589121"/>
            <a:ext cx="8753475" cy="962737"/>
            <a:chOff x="1719263" y="5703139"/>
            <a:chExt cx="8753475" cy="96273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C9D07866-695E-C2E9-2CC2-7FA1EFC1E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9370"/>
            <a:stretch>
              <a:fillRect/>
            </a:stretch>
          </p:blipFill>
          <p:spPr>
            <a:xfrm>
              <a:off x="1719263" y="5703139"/>
              <a:ext cx="8753475" cy="9627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B2CF379-8931-93E7-DDEF-9FD71C90CCE1}"/>
                </a:ext>
              </a:extLst>
            </p:cNvPr>
            <p:cNvSpPr txBox="1"/>
            <p:nvPr/>
          </p:nvSpPr>
          <p:spPr>
            <a:xfrm>
              <a:off x="3540007" y="5715560"/>
              <a:ext cx="3703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注：院系审核人可以通过此系统批量审核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内容占位符 23">
            <a:extLst>
              <a:ext uri="{FF2B5EF4-FFF2-40B4-BE49-F238E27FC236}">
                <a16:creationId xmlns:a16="http://schemas.microsoft.com/office/drawing/2014/main" id="{9BB3E22F-F17E-7F10-C974-04EA2AFB909C}"/>
              </a:ext>
            </a:extLst>
          </p:cNvPr>
          <p:cNvSpPr txBox="1">
            <a:spLocks/>
          </p:cNvSpPr>
          <p:nvPr/>
        </p:nvSpPr>
        <p:spPr>
          <a:xfrm>
            <a:off x="381368" y="3892284"/>
            <a:ext cx="11600100" cy="65771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4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</p:spTree>
    <p:extLst>
      <p:ext uri="{BB962C8B-B14F-4D97-AF65-F5344CB8AC3E}">
        <p14:creationId xmlns:p14="http://schemas.microsoft.com/office/powerpoint/2010/main" val="14763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99B46-6639-68E7-3D26-A5DDE2D5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2FB373AF-4282-ECBE-B9A5-204A6D57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8" name="内容占位符 23">
            <a:extLst>
              <a:ext uri="{FF2B5EF4-FFF2-40B4-BE49-F238E27FC236}">
                <a16:creationId xmlns:a16="http://schemas.microsoft.com/office/drawing/2014/main" id="{F070E6C3-3E02-8817-A61F-1884C5E14D2E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991454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56B1959-AAB2-E4AD-794E-3BFEFF579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038"/>
          <a:stretch>
            <a:fillRect/>
          </a:stretch>
        </p:blipFill>
        <p:spPr>
          <a:xfrm>
            <a:off x="381368" y="2843372"/>
            <a:ext cx="5734297" cy="3434137"/>
          </a:xfrm>
          <a:prstGeom prst="rect">
            <a:avLst/>
          </a:prstGeom>
        </p:spPr>
      </p:pic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ADEFA0F8-DC48-BA65-A910-34D9D2D3C396}"/>
              </a:ext>
            </a:extLst>
          </p:cNvPr>
          <p:cNvSpPr txBox="1"/>
          <p:nvPr/>
        </p:nvSpPr>
        <p:spPr>
          <a:xfrm>
            <a:off x="6181418" y="2501755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推荐来源有误、推荐类别有误（尤其注意是否为机关、院系重复推荐）；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推荐人在院系有不能参与评奖评优的情况（机关推荐，但机关不知情）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3DE6A2ED-542F-AE3D-C5B0-C6F84D62B43F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</p:spTree>
    <p:extLst>
      <p:ext uri="{BB962C8B-B14F-4D97-AF65-F5344CB8AC3E}">
        <p14:creationId xmlns:p14="http://schemas.microsoft.com/office/powerpoint/2010/main" val="425963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67B06-7D3E-7325-B766-C8699763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C5ABD3E9-747D-5BE0-3F16-EEB8A395BB1D}"/>
              </a:ext>
            </a:extLst>
          </p:cNvPr>
          <p:cNvGrpSpPr/>
          <p:nvPr/>
        </p:nvGrpSpPr>
        <p:grpSpPr>
          <a:xfrm>
            <a:off x="292214" y="1776178"/>
            <a:ext cx="7673702" cy="3367542"/>
            <a:chOff x="3117608" y="1575752"/>
            <a:chExt cx="5621058" cy="246675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6607341-B9D7-1727-21CD-8E29C7D24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064" y="1603605"/>
              <a:ext cx="5555602" cy="2438903"/>
            </a:xfrm>
            <a:prstGeom prst="rect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0F33D8C-E97C-18CF-3C8C-4B4B5EBB5D7B}"/>
                </a:ext>
              </a:extLst>
            </p:cNvPr>
            <p:cNvSpPr/>
            <p:nvPr/>
          </p:nvSpPr>
          <p:spPr>
            <a:xfrm>
              <a:off x="3117608" y="1575752"/>
              <a:ext cx="1454392" cy="2607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5850227-6070-3AD2-FC24-386C9646F20B}"/>
                </a:ext>
              </a:extLst>
            </p:cNvPr>
            <p:cNvSpPr/>
            <p:nvPr/>
          </p:nvSpPr>
          <p:spPr>
            <a:xfrm>
              <a:off x="4367976" y="3242523"/>
              <a:ext cx="4057567" cy="2160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标题 22">
            <a:extLst>
              <a:ext uri="{FF2B5EF4-FFF2-40B4-BE49-F238E27FC236}">
                <a16:creationId xmlns:a16="http://schemas.microsoft.com/office/drawing/2014/main" id="{E56DEC4C-5A27-7B81-4E07-E799B1D6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6E427341-4F27-3B28-A461-E052D42B73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5A56DC-6441-95B2-43D7-A660BE2C6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986" y="3244231"/>
            <a:ext cx="3606800" cy="19539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F6FC021-8F48-16FA-4DD5-0A166FE398BD}"/>
              </a:ext>
            </a:extLst>
          </p:cNvPr>
          <p:cNvSpPr txBox="1"/>
          <p:nvPr/>
        </p:nvSpPr>
        <p:spPr>
          <a:xfrm>
            <a:off x="8292986" y="5439400"/>
            <a:ext cx="360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475B0F-0428-BD5B-D33C-7EF14647E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986" y="1248918"/>
            <a:ext cx="3606800" cy="117430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198E9F7-5F56-595E-BE7B-D835A7D40887}"/>
              </a:ext>
            </a:extLst>
          </p:cNvPr>
          <p:cNvSpPr txBox="1"/>
          <p:nvPr/>
        </p:nvSpPr>
        <p:spPr>
          <a:xfrm>
            <a:off x="8341689" y="2664451"/>
            <a:ext cx="3509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进入下一阶段校级团委审核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C464858-8B38-BCF8-401C-9C10ED4E8CE9}"/>
              </a:ext>
            </a:extLst>
          </p:cNvPr>
          <p:cNvSpPr txBox="1"/>
          <p:nvPr/>
        </p:nvSpPr>
        <p:spPr>
          <a:xfrm>
            <a:off x="1999179" y="1722390"/>
            <a:ext cx="293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选择同意或驳回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4350BE-DB2F-EE27-C4FC-BD43CB8C4186}"/>
              </a:ext>
            </a:extLst>
          </p:cNvPr>
          <p:cNvSpPr txBox="1"/>
          <p:nvPr/>
        </p:nvSpPr>
        <p:spPr>
          <a:xfrm>
            <a:off x="4851584" y="3632482"/>
            <a:ext cx="177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</p:spTree>
    <p:extLst>
      <p:ext uri="{BB962C8B-B14F-4D97-AF65-F5344CB8AC3E}">
        <p14:creationId xmlns:p14="http://schemas.microsoft.com/office/powerpoint/2010/main" val="376907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35FD1-F954-BD2F-E2F1-964A71EB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7624236D-8065-3360-E17B-6D0A1C41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97DBC8AC-467D-6C72-64FF-392AD73BF1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数据筛选与导出</a:t>
            </a:r>
          </a:p>
        </p:txBody>
      </p:sp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8073619F-263C-505A-83F0-AE158E2542E4}"/>
              </a:ext>
            </a:extLst>
          </p:cNvPr>
          <p:cNvSpPr txBox="1"/>
          <p:nvPr/>
        </p:nvSpPr>
        <p:spPr>
          <a:xfrm>
            <a:off x="136270" y="1751931"/>
            <a:ext cx="11463254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“评优申请”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中，选择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选择分类详情查询相关信息及审核进度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打印推荐表、导出汇总表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可查询院系所有申报名单（包括机关及学生组织推荐）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4BAE336-3A65-8944-FBFA-29DA834B308A}"/>
              </a:ext>
            </a:extLst>
          </p:cNvPr>
          <p:cNvGrpSpPr/>
          <p:nvPr/>
        </p:nvGrpSpPr>
        <p:grpSpPr>
          <a:xfrm>
            <a:off x="7688960" y="1751931"/>
            <a:ext cx="3616022" cy="1743664"/>
            <a:chOff x="6784834" y="1897504"/>
            <a:chExt cx="2081353" cy="1003639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E70CAA3-2F5A-D43D-5A8D-4447BF0A8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3816"/>
            <a:stretch>
              <a:fillRect/>
            </a:stretch>
          </p:blipFill>
          <p:spPr>
            <a:xfrm>
              <a:off x="6784834" y="1897504"/>
              <a:ext cx="2081353" cy="1003639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B05B0D-329B-182A-887E-A76D5DC9BC16}"/>
                </a:ext>
              </a:extLst>
            </p:cNvPr>
            <p:cNvSpPr/>
            <p:nvPr/>
          </p:nvSpPr>
          <p:spPr>
            <a:xfrm>
              <a:off x="6784835" y="2192645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995EAA-9741-F0F9-FEBC-9FFA41C27BEA}"/>
                </a:ext>
              </a:extLst>
            </p:cNvPr>
            <p:cNvSpPr/>
            <p:nvPr/>
          </p:nvSpPr>
          <p:spPr>
            <a:xfrm>
              <a:off x="6886435" y="2447773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3F414E0-4BC9-8CF4-8E1D-62A8EB13FC5F}"/>
                </a:ext>
              </a:extLst>
            </p:cNvPr>
            <p:cNvSpPr/>
            <p:nvPr/>
          </p:nvSpPr>
          <p:spPr>
            <a:xfrm>
              <a:off x="7549144" y="2492217"/>
              <a:ext cx="559805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3785A53-2DE8-AB29-5F87-DE619EB2129D}"/>
              </a:ext>
            </a:extLst>
          </p:cNvPr>
          <p:cNvGrpSpPr/>
          <p:nvPr/>
        </p:nvGrpSpPr>
        <p:grpSpPr>
          <a:xfrm>
            <a:off x="516203" y="3716914"/>
            <a:ext cx="10501624" cy="2416980"/>
            <a:chOff x="495654" y="4419662"/>
            <a:chExt cx="8370533" cy="192650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5FE7E2EE-0EE3-425E-343E-73094E1FB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654" y="4419662"/>
              <a:ext cx="8370533" cy="1926503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C231022-1946-F576-93C6-5C28742986B7}"/>
                </a:ext>
              </a:extLst>
            </p:cNvPr>
            <p:cNvSpPr txBox="1"/>
            <p:nvPr/>
          </p:nvSpPr>
          <p:spPr>
            <a:xfrm>
              <a:off x="4270679" y="4690953"/>
              <a:ext cx="1469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筛选条件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644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AECF2-984D-3D86-7AFA-1CED6FC66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F2B34144-79D7-5E3D-9998-AC3FF35BB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补充说明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5BD6A8CD-CF38-D05E-0F42-173E09679C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每位“三好学生”和“优秀学生干部”需要提交纸质版推荐表一份，</a:t>
            </a:r>
            <a:r>
              <a:rPr lang="zh-CN" altLang="en-US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个人打印</a:t>
            </a:r>
            <a:r>
              <a:rPr lang="en-US" altLang="zh-CN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院系审核人统一打印均可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。院系团委统一整理并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盖院系团委章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、机关统一收集整理并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盖单位章（双面打印）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后，交至学生中心大楼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请各院系团委及机关依据汇总表样张要求汇总评优情况，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汇总表纸质版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需报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同级党组织签字盖章确认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汇总表电子版请于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日（周五）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发至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，邮件主题统一命名为“院系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三好评优信息汇总”。个人推荐表、汇总表纸质版请于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日（周六）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</p:txBody>
      </p:sp>
    </p:spTree>
    <p:extLst>
      <p:ext uri="{BB962C8B-B14F-4D97-AF65-F5344CB8AC3E}">
        <p14:creationId xmlns:p14="http://schemas.microsoft.com/office/powerpoint/2010/main" val="115147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5FBB4-B889-0F02-858A-E228AB263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CEC5DC0-5EA7-0B0F-404E-461174AE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校团委组织部</a:t>
            </a:r>
            <a:b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42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78c8f87c-62e1-4241-a275-173841f12d59"/>
</p:tagLst>
</file>

<file path=ppt/theme/theme1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4816</TotalTime>
  <Words>2162</Words>
  <Application>Microsoft Office PowerPoint</Application>
  <PresentationFormat>宽屏</PresentationFormat>
  <Paragraphs>233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等线</vt:lpstr>
      <vt:lpstr>微软雅黑</vt:lpstr>
      <vt:lpstr>Arial</vt:lpstr>
      <vt:lpstr>Calibri</vt:lpstr>
      <vt:lpstr>自定义设计方案</vt:lpstr>
      <vt:lpstr>上海交通大学“三好学生” “优秀学生干部”交我办系统使用说明</vt:lpstr>
      <vt:lpstr>审批流程</vt:lpstr>
      <vt:lpstr>PowerPoint 演示文稿</vt:lpstr>
      <vt:lpstr>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【院系推荐】团支书审批</vt:lpstr>
      <vt:lpstr>审批流程</vt:lpstr>
      <vt:lpstr>二、【院系推荐】团支书（班团审核人）审批</vt:lpstr>
      <vt:lpstr>二、【院系推荐】团支书（班团审核人）审批</vt:lpstr>
      <vt:lpstr>二、【院系推荐】团支书（班团审核人）审批</vt:lpstr>
      <vt:lpstr>二、【院系推荐】团支书（班团审核人）审批</vt:lpstr>
      <vt:lpstr>【机关推荐】负责人审批</vt:lpstr>
      <vt:lpstr>审批流程</vt:lpstr>
      <vt:lpstr>三、【机关推荐】负责人审批</vt:lpstr>
      <vt:lpstr>三、【机关推荐】负责人审批</vt:lpstr>
      <vt:lpstr>三、【机关推荐】负责人审批</vt:lpstr>
      <vt:lpstr>三、【机关推荐】负责人审批</vt:lpstr>
      <vt:lpstr>院系团委审批、导出信息</vt:lpstr>
      <vt:lpstr>审批流程</vt:lpstr>
      <vt:lpstr>四、院系团委审批、导出信息</vt:lpstr>
      <vt:lpstr>四、院系团委审批、导出信息</vt:lpstr>
      <vt:lpstr>四、院系团委审批、导出信息</vt:lpstr>
      <vt:lpstr>四、院系团委审批、导出信息</vt:lpstr>
      <vt:lpstr>补充说明</vt:lpstr>
      <vt:lpstr>校团委组织部 tuanwei_zzb@sjtu.edu.cn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李一</dc:creator>
  <cp:lastModifiedBy>彦泓 周</cp:lastModifiedBy>
  <cp:revision>286</cp:revision>
  <cp:lastPrinted>2017-10-17T16:00:00Z</cp:lastPrinted>
  <dcterms:created xsi:type="dcterms:W3CDTF">2017-10-17T16:00:00Z</dcterms:created>
  <dcterms:modified xsi:type="dcterms:W3CDTF">2025-09-25T14:48:29Z</dcterms:modified>
  <cp:category>work report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